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sldIdLst>
    <p:sldId id="256" r:id="rId2"/>
    <p:sldId id="338" r:id="rId3"/>
    <p:sldId id="347" r:id="rId4"/>
    <p:sldId id="340" r:id="rId5"/>
    <p:sldId id="348" r:id="rId6"/>
    <p:sldId id="350" r:id="rId7"/>
    <p:sldId id="351" r:id="rId8"/>
    <p:sldId id="343" r:id="rId9"/>
    <p:sldId id="352" r:id="rId10"/>
    <p:sldId id="344" r:id="rId11"/>
    <p:sldId id="341" r:id="rId12"/>
    <p:sldId id="355" r:id="rId13"/>
    <p:sldId id="356" r:id="rId14"/>
    <p:sldId id="357" r:id="rId15"/>
    <p:sldId id="358" r:id="rId16"/>
    <p:sldId id="359" r:id="rId17"/>
    <p:sldId id="360" r:id="rId18"/>
    <p:sldId id="361" r:id="rId19"/>
    <p:sldId id="362"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652" autoAdjust="0"/>
    <p:restoredTop sz="98401" autoAdjust="0"/>
  </p:normalViewPr>
  <p:slideViewPr>
    <p:cSldViewPr>
      <p:cViewPr varScale="1">
        <p:scale>
          <a:sx n="74" d="100"/>
          <a:sy n="74" d="100"/>
        </p:scale>
        <p:origin x="-1428" y="-9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DFC28D6-99CD-49B5-BBAC-DA6B8731D46B}" type="doc">
      <dgm:prSet loTypeId="urn:microsoft.com/office/officeart/2005/8/layout/hList1" loCatId="list" qsTypeId="urn:microsoft.com/office/officeart/2005/8/quickstyle/3d2" qsCatId="3D" csTypeId="urn:microsoft.com/office/officeart/2005/8/colors/colorful1" csCatId="colorful" phldr="1"/>
      <dgm:spPr/>
      <dgm:t>
        <a:bodyPr/>
        <a:lstStyle/>
        <a:p>
          <a:pPr rtl="1"/>
          <a:endParaRPr lang="he-IL"/>
        </a:p>
      </dgm:t>
    </dgm:pt>
    <dgm:pt modelId="{6A2D3158-9820-47B4-82EC-88E95832DE47}">
      <dgm:prSet phldrT="[Text]" custT="1"/>
      <dgm:spPr/>
      <dgm:t>
        <a:bodyPr/>
        <a:lstStyle/>
        <a:p>
          <a:pPr rtl="0"/>
          <a:r>
            <a:rPr lang="en-GB" sz="2400" dirty="0" smtClean="0"/>
            <a:t>Vayikra</a:t>
          </a:r>
          <a:endParaRPr lang="he-IL" sz="2400" dirty="0"/>
        </a:p>
      </dgm:t>
    </dgm:pt>
    <dgm:pt modelId="{401BCA2C-9E27-4464-80F3-B143A1B3B92B}" type="parTrans" cxnId="{2F389764-2855-49DD-A3B8-1CE18338BB72}">
      <dgm:prSet/>
      <dgm:spPr/>
      <dgm:t>
        <a:bodyPr/>
        <a:lstStyle/>
        <a:p>
          <a:pPr rtl="0"/>
          <a:endParaRPr lang="he-IL" sz="2000"/>
        </a:p>
      </dgm:t>
    </dgm:pt>
    <dgm:pt modelId="{400D3833-142A-47B0-9869-0BC490E54121}" type="sibTrans" cxnId="{2F389764-2855-49DD-A3B8-1CE18338BB72}">
      <dgm:prSet/>
      <dgm:spPr/>
      <dgm:t>
        <a:bodyPr/>
        <a:lstStyle/>
        <a:p>
          <a:pPr rtl="0"/>
          <a:endParaRPr lang="he-IL" sz="2000"/>
        </a:p>
      </dgm:t>
    </dgm:pt>
    <dgm:pt modelId="{2D052D8F-8E27-480E-BF78-C41ED33706E4}">
      <dgm:prSet phldrT="[Text]" custT="1"/>
      <dgm:spPr/>
      <dgm:t>
        <a:bodyPr/>
        <a:lstStyle/>
        <a:p>
          <a:pPr rtl="0"/>
          <a:r>
            <a:rPr lang="en-GB" sz="2400" dirty="0" smtClean="0"/>
            <a:t>Book of Laws</a:t>
          </a:r>
          <a:endParaRPr lang="he-IL" sz="2400" dirty="0"/>
        </a:p>
      </dgm:t>
    </dgm:pt>
    <dgm:pt modelId="{E3FCE277-8B4F-455F-8934-C3C28F8BF0A6}" type="parTrans" cxnId="{EA45A90A-4680-4E7C-B1DE-F07268BA821C}">
      <dgm:prSet/>
      <dgm:spPr/>
      <dgm:t>
        <a:bodyPr/>
        <a:lstStyle/>
        <a:p>
          <a:pPr rtl="0"/>
          <a:endParaRPr lang="he-IL" sz="2000"/>
        </a:p>
      </dgm:t>
    </dgm:pt>
    <dgm:pt modelId="{184CFC92-8613-4F81-8089-67DE1537AFE4}" type="sibTrans" cxnId="{EA45A90A-4680-4E7C-B1DE-F07268BA821C}">
      <dgm:prSet/>
      <dgm:spPr/>
      <dgm:t>
        <a:bodyPr/>
        <a:lstStyle/>
        <a:p>
          <a:pPr rtl="0"/>
          <a:endParaRPr lang="he-IL" sz="2000"/>
        </a:p>
      </dgm:t>
    </dgm:pt>
    <dgm:pt modelId="{786F0BA3-35E8-43E9-BFC7-1050D8A337F3}">
      <dgm:prSet phldrT="[Text]" custT="1"/>
      <dgm:spPr/>
      <dgm:t>
        <a:bodyPr/>
        <a:lstStyle/>
        <a:p>
          <a:pPr rtl="0"/>
          <a:r>
            <a:rPr lang="en-GB" sz="2400" dirty="0" smtClean="0"/>
            <a:t>Preparation and expected behaviour now G-d is dwelling amongst us</a:t>
          </a:r>
          <a:endParaRPr lang="he-IL" sz="2400" dirty="0"/>
        </a:p>
      </dgm:t>
    </dgm:pt>
    <dgm:pt modelId="{21657319-0535-480B-BA8E-2CE885491BF9}" type="parTrans" cxnId="{A394CE38-A193-4FF1-8ECC-992FE247C217}">
      <dgm:prSet/>
      <dgm:spPr/>
      <dgm:t>
        <a:bodyPr/>
        <a:lstStyle/>
        <a:p>
          <a:pPr rtl="0"/>
          <a:endParaRPr lang="he-IL" sz="2000"/>
        </a:p>
      </dgm:t>
    </dgm:pt>
    <dgm:pt modelId="{5A666247-1E3C-4B4D-A1C2-B5C32F137E29}" type="sibTrans" cxnId="{A394CE38-A193-4FF1-8ECC-992FE247C217}">
      <dgm:prSet/>
      <dgm:spPr/>
      <dgm:t>
        <a:bodyPr/>
        <a:lstStyle/>
        <a:p>
          <a:pPr rtl="0"/>
          <a:endParaRPr lang="he-IL" sz="2000"/>
        </a:p>
      </dgm:t>
    </dgm:pt>
    <dgm:pt modelId="{BE3BF023-26F0-413B-A79A-C5FE97AEF3F4}">
      <dgm:prSet phldrT="[Text]" custT="1"/>
      <dgm:spPr/>
      <dgm:t>
        <a:bodyPr/>
        <a:lstStyle/>
        <a:p>
          <a:pPr rtl="0"/>
          <a:r>
            <a:rPr lang="en-GB" sz="2400" dirty="0" smtClean="0"/>
            <a:t>Bamidbar</a:t>
          </a:r>
          <a:endParaRPr lang="he-IL" sz="2400" dirty="0"/>
        </a:p>
      </dgm:t>
    </dgm:pt>
    <dgm:pt modelId="{50FED6D3-39EB-409E-AE01-EC8CBF381172}" type="parTrans" cxnId="{344E1E31-8003-4045-8A27-730ADC1C9340}">
      <dgm:prSet/>
      <dgm:spPr/>
      <dgm:t>
        <a:bodyPr/>
        <a:lstStyle/>
        <a:p>
          <a:pPr rtl="0"/>
          <a:endParaRPr lang="he-IL" sz="2000"/>
        </a:p>
      </dgm:t>
    </dgm:pt>
    <dgm:pt modelId="{5CBB1546-3721-4BBA-B9AE-BEBFB940128F}" type="sibTrans" cxnId="{344E1E31-8003-4045-8A27-730ADC1C9340}">
      <dgm:prSet/>
      <dgm:spPr/>
      <dgm:t>
        <a:bodyPr/>
        <a:lstStyle/>
        <a:p>
          <a:pPr rtl="0"/>
          <a:endParaRPr lang="he-IL" sz="2000"/>
        </a:p>
      </dgm:t>
    </dgm:pt>
    <dgm:pt modelId="{327F12B0-1B3A-4C6B-B54E-90CDA528DC87}">
      <dgm:prSet phldrT="[Text]" custT="1"/>
      <dgm:spPr/>
      <dgm:t>
        <a:bodyPr/>
        <a:lstStyle/>
        <a:p>
          <a:pPr rtl="0"/>
          <a:r>
            <a:rPr lang="en-GB" sz="2400" dirty="0" smtClean="0"/>
            <a:t>Mostly stories</a:t>
          </a:r>
          <a:endParaRPr lang="he-IL" sz="2400" dirty="0"/>
        </a:p>
      </dgm:t>
    </dgm:pt>
    <dgm:pt modelId="{A2EF146D-15BE-4437-9404-1C61427E8EEB}" type="parTrans" cxnId="{B7FF8C8D-3EA8-440D-B97A-F953435805DD}">
      <dgm:prSet/>
      <dgm:spPr/>
      <dgm:t>
        <a:bodyPr/>
        <a:lstStyle/>
        <a:p>
          <a:pPr rtl="0"/>
          <a:endParaRPr lang="he-IL" sz="2000"/>
        </a:p>
      </dgm:t>
    </dgm:pt>
    <dgm:pt modelId="{1F58B82E-56E2-4C85-B61C-D81E3DDAFAA9}" type="sibTrans" cxnId="{B7FF8C8D-3EA8-440D-B97A-F953435805DD}">
      <dgm:prSet/>
      <dgm:spPr/>
      <dgm:t>
        <a:bodyPr/>
        <a:lstStyle/>
        <a:p>
          <a:pPr rtl="0"/>
          <a:endParaRPr lang="he-IL" sz="2000"/>
        </a:p>
      </dgm:t>
    </dgm:pt>
    <dgm:pt modelId="{566CB8F9-48E7-4E3A-9EF5-3B3D29DC2A92}">
      <dgm:prSet phldrT="[Text]" custT="1"/>
      <dgm:spPr/>
      <dgm:t>
        <a:bodyPr/>
        <a:lstStyle/>
        <a:p>
          <a:pPr rtl="0"/>
          <a:r>
            <a:rPr lang="en-GB" sz="2400" dirty="0" smtClean="0"/>
            <a:t>Should be from Har Sinai to Eretz Yisrael but we don’t make it. We have to learn from our mistakes.</a:t>
          </a:r>
          <a:endParaRPr lang="he-IL" sz="2400" dirty="0"/>
        </a:p>
      </dgm:t>
    </dgm:pt>
    <dgm:pt modelId="{B4A35BD8-B905-40FA-93B6-E751431654DB}" type="parTrans" cxnId="{FDDD5843-430F-4528-836B-0ED14B105DFB}">
      <dgm:prSet/>
      <dgm:spPr/>
      <dgm:t>
        <a:bodyPr/>
        <a:lstStyle/>
        <a:p>
          <a:pPr rtl="0"/>
          <a:endParaRPr lang="he-IL" sz="2000"/>
        </a:p>
      </dgm:t>
    </dgm:pt>
    <dgm:pt modelId="{24487851-CD8C-477C-8099-ED808E48F650}" type="sibTrans" cxnId="{FDDD5843-430F-4528-836B-0ED14B105DFB}">
      <dgm:prSet/>
      <dgm:spPr/>
      <dgm:t>
        <a:bodyPr/>
        <a:lstStyle/>
        <a:p>
          <a:pPr rtl="0"/>
          <a:endParaRPr lang="he-IL" sz="2000"/>
        </a:p>
      </dgm:t>
    </dgm:pt>
    <dgm:pt modelId="{CA5C6256-FEB5-4427-96CE-66F3F02A8520}">
      <dgm:prSet phldrT="[Text]" custT="1"/>
      <dgm:spPr/>
      <dgm:t>
        <a:bodyPr/>
        <a:lstStyle/>
        <a:p>
          <a:pPr rtl="0"/>
          <a:r>
            <a:rPr lang="en-GB" sz="2400" dirty="0" smtClean="0"/>
            <a:t>Devarim</a:t>
          </a:r>
          <a:endParaRPr lang="he-IL" sz="2400" dirty="0"/>
        </a:p>
      </dgm:t>
    </dgm:pt>
    <dgm:pt modelId="{E03AF65E-B164-41AA-9E9C-C30678DD1B9E}" type="parTrans" cxnId="{861BA92B-C954-4AA6-89A1-739B205C42D0}">
      <dgm:prSet/>
      <dgm:spPr/>
      <dgm:t>
        <a:bodyPr/>
        <a:lstStyle/>
        <a:p>
          <a:pPr rtl="0"/>
          <a:endParaRPr lang="he-IL" sz="2000"/>
        </a:p>
      </dgm:t>
    </dgm:pt>
    <dgm:pt modelId="{E405B6F6-67EC-4D28-AD6D-11FA8F1AE010}" type="sibTrans" cxnId="{861BA92B-C954-4AA6-89A1-739B205C42D0}">
      <dgm:prSet/>
      <dgm:spPr/>
      <dgm:t>
        <a:bodyPr/>
        <a:lstStyle/>
        <a:p>
          <a:pPr rtl="0"/>
          <a:endParaRPr lang="he-IL" sz="2000"/>
        </a:p>
      </dgm:t>
    </dgm:pt>
    <dgm:pt modelId="{16A9EEC0-64BA-445D-98A5-BA9D7B16B6A8}">
      <dgm:prSet phldrT="[Text]" custT="1"/>
      <dgm:spPr/>
      <dgm:t>
        <a:bodyPr/>
        <a:lstStyle/>
        <a:p>
          <a:pPr rtl="0"/>
          <a:r>
            <a:rPr lang="en-GB" sz="2400" dirty="0" smtClean="0"/>
            <a:t>Belongs on Har SInai</a:t>
          </a:r>
          <a:endParaRPr lang="he-IL" sz="2400" dirty="0"/>
        </a:p>
      </dgm:t>
    </dgm:pt>
    <dgm:pt modelId="{D9C655DE-71BB-462E-A034-AA7197C2929E}" type="parTrans" cxnId="{E1C761D5-7FBB-4E38-958E-503A28F6B61D}">
      <dgm:prSet/>
      <dgm:spPr/>
      <dgm:t>
        <a:bodyPr/>
        <a:lstStyle/>
        <a:p>
          <a:pPr rtl="0"/>
          <a:endParaRPr lang="he-IL" sz="2000"/>
        </a:p>
      </dgm:t>
    </dgm:pt>
    <dgm:pt modelId="{998CD25B-B7FF-4828-AD23-EF732ABC0C38}" type="sibTrans" cxnId="{E1C761D5-7FBB-4E38-958E-503A28F6B61D}">
      <dgm:prSet/>
      <dgm:spPr/>
      <dgm:t>
        <a:bodyPr/>
        <a:lstStyle/>
        <a:p>
          <a:pPr rtl="0"/>
          <a:endParaRPr lang="he-IL" sz="2000"/>
        </a:p>
      </dgm:t>
    </dgm:pt>
    <dgm:pt modelId="{6BD0098C-5B2A-48EA-A8AF-C491E3173300}" type="pres">
      <dgm:prSet presAssocID="{EDFC28D6-99CD-49B5-BBAC-DA6B8731D46B}" presName="Name0" presStyleCnt="0">
        <dgm:presLayoutVars>
          <dgm:dir/>
          <dgm:animLvl val="lvl"/>
          <dgm:resizeHandles val="exact"/>
        </dgm:presLayoutVars>
      </dgm:prSet>
      <dgm:spPr/>
      <dgm:t>
        <a:bodyPr/>
        <a:lstStyle/>
        <a:p>
          <a:pPr rtl="1"/>
          <a:endParaRPr lang="he-IL"/>
        </a:p>
      </dgm:t>
    </dgm:pt>
    <dgm:pt modelId="{DAB1BFED-8733-4848-805E-FE3655963501}" type="pres">
      <dgm:prSet presAssocID="{6A2D3158-9820-47B4-82EC-88E95832DE47}" presName="composite" presStyleCnt="0"/>
      <dgm:spPr/>
    </dgm:pt>
    <dgm:pt modelId="{B01B77A6-E4D8-4A12-8273-8FE106F5D43D}" type="pres">
      <dgm:prSet presAssocID="{6A2D3158-9820-47B4-82EC-88E95832DE47}" presName="parTx" presStyleLbl="alignNode1" presStyleIdx="0" presStyleCnt="3">
        <dgm:presLayoutVars>
          <dgm:chMax val="0"/>
          <dgm:chPref val="0"/>
          <dgm:bulletEnabled val="1"/>
        </dgm:presLayoutVars>
      </dgm:prSet>
      <dgm:spPr/>
      <dgm:t>
        <a:bodyPr/>
        <a:lstStyle/>
        <a:p>
          <a:pPr rtl="1"/>
          <a:endParaRPr lang="he-IL"/>
        </a:p>
      </dgm:t>
    </dgm:pt>
    <dgm:pt modelId="{C01A97AD-8555-46CE-ABDC-6A957454C7BC}" type="pres">
      <dgm:prSet presAssocID="{6A2D3158-9820-47B4-82EC-88E95832DE47}" presName="desTx" presStyleLbl="alignAccFollowNode1" presStyleIdx="0" presStyleCnt="3">
        <dgm:presLayoutVars>
          <dgm:bulletEnabled val="1"/>
        </dgm:presLayoutVars>
      </dgm:prSet>
      <dgm:spPr/>
      <dgm:t>
        <a:bodyPr/>
        <a:lstStyle/>
        <a:p>
          <a:pPr rtl="1"/>
          <a:endParaRPr lang="he-IL"/>
        </a:p>
      </dgm:t>
    </dgm:pt>
    <dgm:pt modelId="{ED8A1A44-2891-439B-84A9-C6B3FBE069AD}" type="pres">
      <dgm:prSet presAssocID="{400D3833-142A-47B0-9869-0BC490E54121}" presName="space" presStyleCnt="0"/>
      <dgm:spPr/>
    </dgm:pt>
    <dgm:pt modelId="{E38685A6-AFC0-4E38-B149-F3EDC2529973}" type="pres">
      <dgm:prSet presAssocID="{BE3BF023-26F0-413B-A79A-C5FE97AEF3F4}" presName="composite" presStyleCnt="0"/>
      <dgm:spPr/>
    </dgm:pt>
    <dgm:pt modelId="{9D180537-F6AF-46AB-B72E-6139CA1BD57F}" type="pres">
      <dgm:prSet presAssocID="{BE3BF023-26F0-413B-A79A-C5FE97AEF3F4}" presName="parTx" presStyleLbl="alignNode1" presStyleIdx="1" presStyleCnt="3">
        <dgm:presLayoutVars>
          <dgm:chMax val="0"/>
          <dgm:chPref val="0"/>
          <dgm:bulletEnabled val="1"/>
        </dgm:presLayoutVars>
      </dgm:prSet>
      <dgm:spPr/>
      <dgm:t>
        <a:bodyPr/>
        <a:lstStyle/>
        <a:p>
          <a:pPr rtl="1"/>
          <a:endParaRPr lang="he-IL"/>
        </a:p>
      </dgm:t>
    </dgm:pt>
    <dgm:pt modelId="{862DB177-E0E6-4A26-93A2-3043042DD631}" type="pres">
      <dgm:prSet presAssocID="{BE3BF023-26F0-413B-A79A-C5FE97AEF3F4}" presName="desTx" presStyleLbl="alignAccFollowNode1" presStyleIdx="1" presStyleCnt="3">
        <dgm:presLayoutVars>
          <dgm:bulletEnabled val="1"/>
        </dgm:presLayoutVars>
      </dgm:prSet>
      <dgm:spPr/>
      <dgm:t>
        <a:bodyPr/>
        <a:lstStyle/>
        <a:p>
          <a:pPr rtl="1"/>
          <a:endParaRPr lang="he-IL"/>
        </a:p>
      </dgm:t>
    </dgm:pt>
    <dgm:pt modelId="{C2DE8FBF-DAE6-4F34-AC26-A37A2E9726CC}" type="pres">
      <dgm:prSet presAssocID="{5CBB1546-3721-4BBA-B9AE-BEBFB940128F}" presName="space" presStyleCnt="0"/>
      <dgm:spPr/>
    </dgm:pt>
    <dgm:pt modelId="{E7491EEA-D4D1-4086-8B10-726D823EAD0A}" type="pres">
      <dgm:prSet presAssocID="{CA5C6256-FEB5-4427-96CE-66F3F02A8520}" presName="composite" presStyleCnt="0"/>
      <dgm:spPr/>
    </dgm:pt>
    <dgm:pt modelId="{3E64FD31-037E-4077-95EE-BC68E691F509}" type="pres">
      <dgm:prSet presAssocID="{CA5C6256-FEB5-4427-96CE-66F3F02A8520}" presName="parTx" presStyleLbl="alignNode1" presStyleIdx="2" presStyleCnt="3">
        <dgm:presLayoutVars>
          <dgm:chMax val="0"/>
          <dgm:chPref val="0"/>
          <dgm:bulletEnabled val="1"/>
        </dgm:presLayoutVars>
      </dgm:prSet>
      <dgm:spPr/>
      <dgm:t>
        <a:bodyPr/>
        <a:lstStyle/>
        <a:p>
          <a:pPr rtl="1"/>
          <a:endParaRPr lang="he-IL"/>
        </a:p>
      </dgm:t>
    </dgm:pt>
    <dgm:pt modelId="{39699FB3-245F-4686-80CC-E70DED33F488}" type="pres">
      <dgm:prSet presAssocID="{CA5C6256-FEB5-4427-96CE-66F3F02A8520}" presName="desTx" presStyleLbl="alignAccFollowNode1" presStyleIdx="2" presStyleCnt="3">
        <dgm:presLayoutVars>
          <dgm:bulletEnabled val="1"/>
        </dgm:presLayoutVars>
      </dgm:prSet>
      <dgm:spPr/>
      <dgm:t>
        <a:bodyPr/>
        <a:lstStyle/>
        <a:p>
          <a:pPr rtl="1"/>
          <a:endParaRPr lang="he-IL"/>
        </a:p>
      </dgm:t>
    </dgm:pt>
  </dgm:ptLst>
  <dgm:cxnLst>
    <dgm:cxn modelId="{D9269B3A-1982-4B65-8416-4094843DA93E}" type="presOf" srcId="{BE3BF023-26F0-413B-A79A-C5FE97AEF3F4}" destId="{9D180537-F6AF-46AB-B72E-6139CA1BD57F}" srcOrd="0" destOrd="0" presId="urn:microsoft.com/office/officeart/2005/8/layout/hList1"/>
    <dgm:cxn modelId="{FDDD5843-430F-4528-836B-0ED14B105DFB}" srcId="{BE3BF023-26F0-413B-A79A-C5FE97AEF3F4}" destId="{566CB8F9-48E7-4E3A-9EF5-3B3D29DC2A92}" srcOrd="1" destOrd="0" parTransId="{B4A35BD8-B905-40FA-93B6-E751431654DB}" sibTransId="{24487851-CD8C-477C-8099-ED808E48F650}"/>
    <dgm:cxn modelId="{3DFEDB0E-EC63-4EED-82DB-8BB7FFF12C9F}" type="presOf" srcId="{6A2D3158-9820-47B4-82EC-88E95832DE47}" destId="{B01B77A6-E4D8-4A12-8273-8FE106F5D43D}" srcOrd="0" destOrd="0" presId="urn:microsoft.com/office/officeart/2005/8/layout/hList1"/>
    <dgm:cxn modelId="{861BA92B-C954-4AA6-89A1-739B205C42D0}" srcId="{EDFC28D6-99CD-49B5-BBAC-DA6B8731D46B}" destId="{CA5C6256-FEB5-4427-96CE-66F3F02A8520}" srcOrd="2" destOrd="0" parTransId="{E03AF65E-B164-41AA-9E9C-C30678DD1B9E}" sibTransId="{E405B6F6-67EC-4D28-AD6D-11FA8F1AE010}"/>
    <dgm:cxn modelId="{A394CE38-A193-4FF1-8ECC-992FE247C217}" srcId="{6A2D3158-9820-47B4-82EC-88E95832DE47}" destId="{786F0BA3-35E8-43E9-BFC7-1050D8A337F3}" srcOrd="1" destOrd="0" parTransId="{21657319-0535-480B-BA8E-2CE885491BF9}" sibTransId="{5A666247-1E3C-4B4D-A1C2-B5C32F137E29}"/>
    <dgm:cxn modelId="{EA45A90A-4680-4E7C-B1DE-F07268BA821C}" srcId="{6A2D3158-9820-47B4-82EC-88E95832DE47}" destId="{2D052D8F-8E27-480E-BF78-C41ED33706E4}" srcOrd="0" destOrd="0" parTransId="{E3FCE277-8B4F-455F-8934-C3C28F8BF0A6}" sibTransId="{184CFC92-8613-4F81-8089-67DE1537AFE4}"/>
    <dgm:cxn modelId="{471A8DA6-4DB8-4122-A5F3-8A4B63CAD498}" type="presOf" srcId="{2D052D8F-8E27-480E-BF78-C41ED33706E4}" destId="{C01A97AD-8555-46CE-ABDC-6A957454C7BC}" srcOrd="0" destOrd="0" presId="urn:microsoft.com/office/officeart/2005/8/layout/hList1"/>
    <dgm:cxn modelId="{2F389764-2855-49DD-A3B8-1CE18338BB72}" srcId="{EDFC28D6-99CD-49B5-BBAC-DA6B8731D46B}" destId="{6A2D3158-9820-47B4-82EC-88E95832DE47}" srcOrd="0" destOrd="0" parTransId="{401BCA2C-9E27-4464-80F3-B143A1B3B92B}" sibTransId="{400D3833-142A-47B0-9869-0BC490E54121}"/>
    <dgm:cxn modelId="{B7FF8C8D-3EA8-440D-B97A-F953435805DD}" srcId="{BE3BF023-26F0-413B-A79A-C5FE97AEF3F4}" destId="{327F12B0-1B3A-4C6B-B54E-90CDA528DC87}" srcOrd="0" destOrd="0" parTransId="{A2EF146D-15BE-4437-9404-1C61427E8EEB}" sibTransId="{1F58B82E-56E2-4C85-B61C-D81E3DDAFAA9}"/>
    <dgm:cxn modelId="{C3CCB527-3B16-4C42-BD19-46A53DCD6424}" type="presOf" srcId="{786F0BA3-35E8-43E9-BFC7-1050D8A337F3}" destId="{C01A97AD-8555-46CE-ABDC-6A957454C7BC}" srcOrd="0" destOrd="1" presId="urn:microsoft.com/office/officeart/2005/8/layout/hList1"/>
    <dgm:cxn modelId="{FC8AE9EC-E267-47DA-B5D7-4CB8E602B1E8}" type="presOf" srcId="{566CB8F9-48E7-4E3A-9EF5-3B3D29DC2A92}" destId="{862DB177-E0E6-4A26-93A2-3043042DD631}" srcOrd="0" destOrd="1" presId="urn:microsoft.com/office/officeart/2005/8/layout/hList1"/>
    <dgm:cxn modelId="{C1F353D5-A5F7-4081-A2DF-F2D0625AA520}" type="presOf" srcId="{CA5C6256-FEB5-4427-96CE-66F3F02A8520}" destId="{3E64FD31-037E-4077-95EE-BC68E691F509}" srcOrd="0" destOrd="0" presId="urn:microsoft.com/office/officeart/2005/8/layout/hList1"/>
    <dgm:cxn modelId="{344E1E31-8003-4045-8A27-730ADC1C9340}" srcId="{EDFC28D6-99CD-49B5-BBAC-DA6B8731D46B}" destId="{BE3BF023-26F0-413B-A79A-C5FE97AEF3F4}" srcOrd="1" destOrd="0" parTransId="{50FED6D3-39EB-409E-AE01-EC8CBF381172}" sibTransId="{5CBB1546-3721-4BBA-B9AE-BEBFB940128F}"/>
    <dgm:cxn modelId="{E1C761D5-7FBB-4E38-958E-503A28F6B61D}" srcId="{CA5C6256-FEB5-4427-96CE-66F3F02A8520}" destId="{16A9EEC0-64BA-445D-98A5-BA9D7B16B6A8}" srcOrd="0" destOrd="0" parTransId="{D9C655DE-71BB-462E-A034-AA7197C2929E}" sibTransId="{998CD25B-B7FF-4828-AD23-EF732ABC0C38}"/>
    <dgm:cxn modelId="{ECC107AB-8F6E-45EA-8B2C-8D020B926504}" type="presOf" srcId="{16A9EEC0-64BA-445D-98A5-BA9D7B16B6A8}" destId="{39699FB3-245F-4686-80CC-E70DED33F488}" srcOrd="0" destOrd="0" presId="urn:microsoft.com/office/officeart/2005/8/layout/hList1"/>
    <dgm:cxn modelId="{CF10F0B7-113E-41FB-9739-23C806B0E543}" type="presOf" srcId="{327F12B0-1B3A-4C6B-B54E-90CDA528DC87}" destId="{862DB177-E0E6-4A26-93A2-3043042DD631}" srcOrd="0" destOrd="0" presId="urn:microsoft.com/office/officeart/2005/8/layout/hList1"/>
    <dgm:cxn modelId="{7A263C3E-038E-457E-9B30-AE6D11192165}" type="presOf" srcId="{EDFC28D6-99CD-49B5-BBAC-DA6B8731D46B}" destId="{6BD0098C-5B2A-48EA-A8AF-C491E3173300}" srcOrd="0" destOrd="0" presId="urn:microsoft.com/office/officeart/2005/8/layout/hList1"/>
    <dgm:cxn modelId="{08611F79-2E3F-4C4C-81DA-3C49FED920B3}" type="presParOf" srcId="{6BD0098C-5B2A-48EA-A8AF-C491E3173300}" destId="{DAB1BFED-8733-4848-805E-FE3655963501}" srcOrd="0" destOrd="0" presId="urn:microsoft.com/office/officeart/2005/8/layout/hList1"/>
    <dgm:cxn modelId="{6182C4BF-2E52-4B2E-8EB0-6849BE5F4939}" type="presParOf" srcId="{DAB1BFED-8733-4848-805E-FE3655963501}" destId="{B01B77A6-E4D8-4A12-8273-8FE106F5D43D}" srcOrd="0" destOrd="0" presId="urn:microsoft.com/office/officeart/2005/8/layout/hList1"/>
    <dgm:cxn modelId="{9889F2E6-53DA-4721-960B-032FAC34CCD4}" type="presParOf" srcId="{DAB1BFED-8733-4848-805E-FE3655963501}" destId="{C01A97AD-8555-46CE-ABDC-6A957454C7BC}" srcOrd="1" destOrd="0" presId="urn:microsoft.com/office/officeart/2005/8/layout/hList1"/>
    <dgm:cxn modelId="{613D3A4F-841D-4F82-B0A1-257F2FF46090}" type="presParOf" srcId="{6BD0098C-5B2A-48EA-A8AF-C491E3173300}" destId="{ED8A1A44-2891-439B-84A9-C6B3FBE069AD}" srcOrd="1" destOrd="0" presId="urn:microsoft.com/office/officeart/2005/8/layout/hList1"/>
    <dgm:cxn modelId="{F2B79349-216C-458B-8E90-47BE63B023E4}" type="presParOf" srcId="{6BD0098C-5B2A-48EA-A8AF-C491E3173300}" destId="{E38685A6-AFC0-4E38-B149-F3EDC2529973}" srcOrd="2" destOrd="0" presId="urn:microsoft.com/office/officeart/2005/8/layout/hList1"/>
    <dgm:cxn modelId="{C6F5F67E-36AB-462C-820E-B977978F0C13}" type="presParOf" srcId="{E38685A6-AFC0-4E38-B149-F3EDC2529973}" destId="{9D180537-F6AF-46AB-B72E-6139CA1BD57F}" srcOrd="0" destOrd="0" presId="urn:microsoft.com/office/officeart/2005/8/layout/hList1"/>
    <dgm:cxn modelId="{C1BF57A5-4ED9-4C16-9B7F-42CBE468629A}" type="presParOf" srcId="{E38685A6-AFC0-4E38-B149-F3EDC2529973}" destId="{862DB177-E0E6-4A26-93A2-3043042DD631}" srcOrd="1" destOrd="0" presId="urn:microsoft.com/office/officeart/2005/8/layout/hList1"/>
    <dgm:cxn modelId="{91561B03-9AC9-482D-8F8B-0844AA8BBD09}" type="presParOf" srcId="{6BD0098C-5B2A-48EA-A8AF-C491E3173300}" destId="{C2DE8FBF-DAE6-4F34-AC26-A37A2E9726CC}" srcOrd="3" destOrd="0" presId="urn:microsoft.com/office/officeart/2005/8/layout/hList1"/>
    <dgm:cxn modelId="{C2FE6D5C-0521-4F89-8F0C-E6E351C993B5}" type="presParOf" srcId="{6BD0098C-5B2A-48EA-A8AF-C491E3173300}" destId="{E7491EEA-D4D1-4086-8B10-726D823EAD0A}" srcOrd="4" destOrd="0" presId="urn:microsoft.com/office/officeart/2005/8/layout/hList1"/>
    <dgm:cxn modelId="{D9C450D7-1AF5-460D-A27D-CB2CD2CC9A70}" type="presParOf" srcId="{E7491EEA-D4D1-4086-8B10-726D823EAD0A}" destId="{3E64FD31-037E-4077-95EE-BC68E691F509}" srcOrd="0" destOrd="0" presId="urn:microsoft.com/office/officeart/2005/8/layout/hList1"/>
    <dgm:cxn modelId="{E6D8FA51-8CAF-4E3E-A32D-3C9D57E6F271}" type="presParOf" srcId="{E7491EEA-D4D1-4086-8B10-726D823EAD0A}" destId="{39699FB3-245F-4686-80CC-E70DED33F488}"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01B77A6-E4D8-4A12-8273-8FE106F5D43D}">
      <dsp:nvSpPr>
        <dsp:cNvPr id="0" name=""/>
        <dsp:cNvSpPr/>
      </dsp:nvSpPr>
      <dsp:spPr>
        <a:xfrm>
          <a:off x="2500" y="1871"/>
          <a:ext cx="2437804" cy="604800"/>
        </a:xfrm>
        <a:prstGeom prst="rect">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70688" tIns="97536" rIns="170688" bIns="97536" numCol="1" spcCol="1270" anchor="ctr" anchorCtr="0">
          <a:noAutofit/>
        </a:bodyPr>
        <a:lstStyle/>
        <a:p>
          <a:pPr lvl="0" algn="ctr" defTabSz="1066800" rtl="0">
            <a:lnSpc>
              <a:spcPct val="90000"/>
            </a:lnSpc>
            <a:spcBef>
              <a:spcPct val="0"/>
            </a:spcBef>
            <a:spcAft>
              <a:spcPct val="35000"/>
            </a:spcAft>
          </a:pPr>
          <a:r>
            <a:rPr lang="en-GB" sz="2400" kern="1200" dirty="0" smtClean="0"/>
            <a:t>Vayikra</a:t>
          </a:r>
          <a:endParaRPr lang="he-IL" sz="2400" kern="1200" dirty="0"/>
        </a:p>
      </dsp:txBody>
      <dsp:txXfrm>
        <a:off x="2500" y="1871"/>
        <a:ext cx="2437804" cy="604800"/>
      </dsp:txXfrm>
    </dsp:sp>
    <dsp:sp modelId="{C01A97AD-8555-46CE-ABDC-6A957454C7BC}">
      <dsp:nvSpPr>
        <dsp:cNvPr id="0" name=""/>
        <dsp:cNvSpPr/>
      </dsp:nvSpPr>
      <dsp:spPr>
        <a:xfrm>
          <a:off x="2500" y="606671"/>
          <a:ext cx="2437804" cy="3404657"/>
        </a:xfrm>
        <a:prstGeom prst="rect">
          <a:avLst/>
        </a:prstGeom>
        <a:solidFill>
          <a:schemeClr val="accent2">
            <a:tint val="40000"/>
            <a:alpha val="90000"/>
            <a:hueOff val="0"/>
            <a:satOff val="0"/>
            <a:lumOff val="0"/>
            <a:alphaOff val="0"/>
          </a:schemeClr>
        </a:solidFill>
        <a:ln w="9525" cap="flat" cmpd="sng" algn="ctr">
          <a:solidFill>
            <a:schemeClr val="accent2">
              <a:tint val="40000"/>
              <a:alpha val="90000"/>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threePt" dir="t">
            <a:rot lat="0" lon="0" rev="7500000"/>
          </a:lightRig>
        </a:scene3d>
        <a:sp3d extrusionH="190500" prstMaterial="dkEdge">
          <a:bevelT w="120650" h="38100" prst="relaxedInset"/>
          <a:bevelB w="120650" h="571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128016" tIns="128016" rIns="170688" bIns="192024" numCol="1" spcCol="1270" anchor="t" anchorCtr="0">
          <a:noAutofit/>
        </a:bodyPr>
        <a:lstStyle/>
        <a:p>
          <a:pPr marL="228600" lvl="1" indent="-228600" algn="l" defTabSz="1066800" rtl="0">
            <a:lnSpc>
              <a:spcPct val="90000"/>
            </a:lnSpc>
            <a:spcBef>
              <a:spcPct val="0"/>
            </a:spcBef>
            <a:spcAft>
              <a:spcPct val="15000"/>
            </a:spcAft>
            <a:buChar char="••"/>
          </a:pPr>
          <a:r>
            <a:rPr lang="en-GB" sz="2400" kern="1200" dirty="0" smtClean="0"/>
            <a:t>Book of Laws</a:t>
          </a:r>
          <a:endParaRPr lang="he-IL" sz="2400" kern="1200" dirty="0"/>
        </a:p>
        <a:p>
          <a:pPr marL="228600" lvl="1" indent="-228600" algn="l" defTabSz="1066800" rtl="0">
            <a:lnSpc>
              <a:spcPct val="90000"/>
            </a:lnSpc>
            <a:spcBef>
              <a:spcPct val="0"/>
            </a:spcBef>
            <a:spcAft>
              <a:spcPct val="15000"/>
            </a:spcAft>
            <a:buChar char="••"/>
          </a:pPr>
          <a:r>
            <a:rPr lang="en-GB" sz="2400" kern="1200" dirty="0" smtClean="0"/>
            <a:t>Preparation and expected behaviour now G-d is dwelling amongst us</a:t>
          </a:r>
          <a:endParaRPr lang="he-IL" sz="2400" kern="1200" dirty="0"/>
        </a:p>
      </dsp:txBody>
      <dsp:txXfrm>
        <a:off x="2500" y="606671"/>
        <a:ext cx="2437804" cy="3404657"/>
      </dsp:txXfrm>
    </dsp:sp>
    <dsp:sp modelId="{9D180537-F6AF-46AB-B72E-6139CA1BD57F}">
      <dsp:nvSpPr>
        <dsp:cNvPr id="0" name=""/>
        <dsp:cNvSpPr/>
      </dsp:nvSpPr>
      <dsp:spPr>
        <a:xfrm>
          <a:off x="2781597" y="1871"/>
          <a:ext cx="2437804" cy="604800"/>
        </a:xfrm>
        <a:prstGeom prst="rect">
          <a:avLst/>
        </a:prstGeom>
        <a:gradFill rotWithShape="0">
          <a:gsLst>
            <a:gs pos="0">
              <a:schemeClr val="accent3">
                <a:hueOff val="0"/>
                <a:satOff val="0"/>
                <a:lumOff val="0"/>
                <a:alphaOff val="0"/>
                <a:shade val="51000"/>
                <a:satMod val="130000"/>
              </a:schemeClr>
            </a:gs>
            <a:gs pos="80000">
              <a:schemeClr val="accent3">
                <a:hueOff val="0"/>
                <a:satOff val="0"/>
                <a:lumOff val="0"/>
                <a:alphaOff val="0"/>
                <a:shade val="93000"/>
                <a:satMod val="130000"/>
              </a:schemeClr>
            </a:gs>
            <a:gs pos="100000">
              <a:schemeClr val="accent3">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70688" tIns="97536" rIns="170688" bIns="97536" numCol="1" spcCol="1270" anchor="ctr" anchorCtr="0">
          <a:noAutofit/>
        </a:bodyPr>
        <a:lstStyle/>
        <a:p>
          <a:pPr lvl="0" algn="ctr" defTabSz="1066800" rtl="0">
            <a:lnSpc>
              <a:spcPct val="90000"/>
            </a:lnSpc>
            <a:spcBef>
              <a:spcPct val="0"/>
            </a:spcBef>
            <a:spcAft>
              <a:spcPct val="35000"/>
            </a:spcAft>
          </a:pPr>
          <a:r>
            <a:rPr lang="en-GB" sz="2400" kern="1200" dirty="0" smtClean="0"/>
            <a:t>Bamidbar</a:t>
          </a:r>
          <a:endParaRPr lang="he-IL" sz="2400" kern="1200" dirty="0"/>
        </a:p>
      </dsp:txBody>
      <dsp:txXfrm>
        <a:off x="2781597" y="1871"/>
        <a:ext cx="2437804" cy="604800"/>
      </dsp:txXfrm>
    </dsp:sp>
    <dsp:sp modelId="{862DB177-E0E6-4A26-93A2-3043042DD631}">
      <dsp:nvSpPr>
        <dsp:cNvPr id="0" name=""/>
        <dsp:cNvSpPr/>
      </dsp:nvSpPr>
      <dsp:spPr>
        <a:xfrm>
          <a:off x="2781597" y="606671"/>
          <a:ext cx="2437804" cy="3404657"/>
        </a:xfrm>
        <a:prstGeom prst="rect">
          <a:avLst/>
        </a:prstGeom>
        <a:solidFill>
          <a:schemeClr val="accent3">
            <a:tint val="40000"/>
            <a:alpha val="90000"/>
            <a:hueOff val="0"/>
            <a:satOff val="0"/>
            <a:lumOff val="0"/>
            <a:alphaOff val="0"/>
          </a:schemeClr>
        </a:solidFill>
        <a:ln w="9525" cap="flat" cmpd="sng" algn="ctr">
          <a:solidFill>
            <a:schemeClr val="accent3">
              <a:tint val="40000"/>
              <a:alpha val="90000"/>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threePt" dir="t">
            <a:rot lat="0" lon="0" rev="7500000"/>
          </a:lightRig>
        </a:scene3d>
        <a:sp3d extrusionH="190500" prstMaterial="dkEdge">
          <a:bevelT w="120650" h="38100" prst="relaxedInset"/>
          <a:bevelB w="120650" h="571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128016" tIns="128016" rIns="170688" bIns="192024" numCol="1" spcCol="1270" anchor="t" anchorCtr="0">
          <a:noAutofit/>
        </a:bodyPr>
        <a:lstStyle/>
        <a:p>
          <a:pPr marL="228600" lvl="1" indent="-228600" algn="l" defTabSz="1066800" rtl="0">
            <a:lnSpc>
              <a:spcPct val="90000"/>
            </a:lnSpc>
            <a:spcBef>
              <a:spcPct val="0"/>
            </a:spcBef>
            <a:spcAft>
              <a:spcPct val="15000"/>
            </a:spcAft>
            <a:buChar char="••"/>
          </a:pPr>
          <a:r>
            <a:rPr lang="en-GB" sz="2400" kern="1200" dirty="0" smtClean="0"/>
            <a:t>Mostly stories</a:t>
          </a:r>
          <a:endParaRPr lang="he-IL" sz="2400" kern="1200" dirty="0"/>
        </a:p>
        <a:p>
          <a:pPr marL="228600" lvl="1" indent="-228600" algn="l" defTabSz="1066800" rtl="0">
            <a:lnSpc>
              <a:spcPct val="90000"/>
            </a:lnSpc>
            <a:spcBef>
              <a:spcPct val="0"/>
            </a:spcBef>
            <a:spcAft>
              <a:spcPct val="15000"/>
            </a:spcAft>
            <a:buChar char="••"/>
          </a:pPr>
          <a:r>
            <a:rPr lang="en-GB" sz="2400" kern="1200" dirty="0" smtClean="0"/>
            <a:t>Should be from Har Sinai to Eretz Yisrael but we don’t make it. We have to learn from our mistakes.</a:t>
          </a:r>
          <a:endParaRPr lang="he-IL" sz="2400" kern="1200" dirty="0"/>
        </a:p>
      </dsp:txBody>
      <dsp:txXfrm>
        <a:off x="2781597" y="606671"/>
        <a:ext cx="2437804" cy="3404657"/>
      </dsp:txXfrm>
    </dsp:sp>
    <dsp:sp modelId="{3E64FD31-037E-4077-95EE-BC68E691F509}">
      <dsp:nvSpPr>
        <dsp:cNvPr id="0" name=""/>
        <dsp:cNvSpPr/>
      </dsp:nvSpPr>
      <dsp:spPr>
        <a:xfrm>
          <a:off x="5560695" y="1871"/>
          <a:ext cx="2437804" cy="604800"/>
        </a:xfrm>
        <a:prstGeom prst="rect">
          <a:avLst/>
        </a:prstGeom>
        <a:gradFill rotWithShape="0">
          <a:gsLst>
            <a:gs pos="0">
              <a:schemeClr val="accent4">
                <a:hueOff val="0"/>
                <a:satOff val="0"/>
                <a:lumOff val="0"/>
                <a:alphaOff val="0"/>
                <a:shade val="51000"/>
                <a:satMod val="130000"/>
              </a:schemeClr>
            </a:gs>
            <a:gs pos="80000">
              <a:schemeClr val="accent4">
                <a:hueOff val="0"/>
                <a:satOff val="0"/>
                <a:lumOff val="0"/>
                <a:alphaOff val="0"/>
                <a:shade val="93000"/>
                <a:satMod val="130000"/>
              </a:schemeClr>
            </a:gs>
            <a:gs pos="100000">
              <a:schemeClr val="accent4">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70688" tIns="97536" rIns="170688" bIns="97536" numCol="1" spcCol="1270" anchor="ctr" anchorCtr="0">
          <a:noAutofit/>
        </a:bodyPr>
        <a:lstStyle/>
        <a:p>
          <a:pPr lvl="0" algn="ctr" defTabSz="1066800" rtl="0">
            <a:lnSpc>
              <a:spcPct val="90000"/>
            </a:lnSpc>
            <a:spcBef>
              <a:spcPct val="0"/>
            </a:spcBef>
            <a:spcAft>
              <a:spcPct val="35000"/>
            </a:spcAft>
          </a:pPr>
          <a:r>
            <a:rPr lang="en-GB" sz="2400" kern="1200" dirty="0" smtClean="0"/>
            <a:t>Devarim</a:t>
          </a:r>
          <a:endParaRPr lang="he-IL" sz="2400" kern="1200" dirty="0"/>
        </a:p>
      </dsp:txBody>
      <dsp:txXfrm>
        <a:off x="5560695" y="1871"/>
        <a:ext cx="2437804" cy="604800"/>
      </dsp:txXfrm>
    </dsp:sp>
    <dsp:sp modelId="{39699FB3-245F-4686-80CC-E70DED33F488}">
      <dsp:nvSpPr>
        <dsp:cNvPr id="0" name=""/>
        <dsp:cNvSpPr/>
      </dsp:nvSpPr>
      <dsp:spPr>
        <a:xfrm>
          <a:off x="5560695" y="606671"/>
          <a:ext cx="2437804" cy="3404657"/>
        </a:xfrm>
        <a:prstGeom prst="rect">
          <a:avLst/>
        </a:prstGeom>
        <a:solidFill>
          <a:schemeClr val="accent4">
            <a:tint val="40000"/>
            <a:alpha val="90000"/>
            <a:hueOff val="0"/>
            <a:satOff val="0"/>
            <a:lumOff val="0"/>
            <a:alphaOff val="0"/>
          </a:schemeClr>
        </a:solidFill>
        <a:ln w="9525" cap="flat" cmpd="sng" algn="ctr">
          <a:solidFill>
            <a:schemeClr val="accent4">
              <a:tint val="40000"/>
              <a:alpha val="90000"/>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threePt" dir="t">
            <a:rot lat="0" lon="0" rev="7500000"/>
          </a:lightRig>
        </a:scene3d>
        <a:sp3d extrusionH="190500" prstMaterial="dkEdge">
          <a:bevelT w="120650" h="38100" prst="relaxedInset"/>
          <a:bevelB w="120650" h="571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128016" tIns="128016" rIns="170688" bIns="192024" numCol="1" spcCol="1270" anchor="t" anchorCtr="0">
          <a:noAutofit/>
        </a:bodyPr>
        <a:lstStyle/>
        <a:p>
          <a:pPr marL="228600" lvl="1" indent="-228600" algn="l" defTabSz="1066800" rtl="0">
            <a:lnSpc>
              <a:spcPct val="90000"/>
            </a:lnSpc>
            <a:spcBef>
              <a:spcPct val="0"/>
            </a:spcBef>
            <a:spcAft>
              <a:spcPct val="15000"/>
            </a:spcAft>
            <a:buChar char="••"/>
          </a:pPr>
          <a:r>
            <a:rPr lang="en-GB" sz="2400" kern="1200" dirty="0" smtClean="0"/>
            <a:t>Belongs on Har SInai</a:t>
          </a:r>
          <a:endParaRPr lang="he-IL" sz="2400" kern="1200" dirty="0"/>
        </a:p>
      </dsp:txBody>
      <dsp:txXfrm>
        <a:off x="5560695" y="606671"/>
        <a:ext cx="2437804" cy="3404657"/>
      </dsp:txXfrm>
    </dsp:sp>
  </dsp:spTree>
</dsp:drawing>
</file>

<file path=ppt/diagrams/layout1.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he-IL"/>
          </a:p>
        </p:txBody>
      </p:sp>
      <p:sp>
        <p:nvSpPr>
          <p:cNvPr id="3" name="Date Placeholder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2113BD40-791C-4B3B-9686-748476809886}" type="datetimeFigureOut">
              <a:rPr lang="he-IL" smtClean="0"/>
              <a:t>י"ג/תשרי/תשע"ד</a:t>
            </a:fld>
            <a:endParaRPr lang="he-IL"/>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he-IL"/>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1"/>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e-IL"/>
          </a:p>
        </p:txBody>
      </p:sp>
      <p:sp>
        <p:nvSpPr>
          <p:cNvPr id="6" name="Footer Placeholder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he-IL"/>
          </a:p>
        </p:txBody>
      </p:sp>
      <p:sp>
        <p:nvSpPr>
          <p:cNvPr id="7" name="Slide Number Placeholder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430A0E49-B4C5-4765-864D-1ECC1DBCA72E}" type="slidenum">
              <a:rPr lang="he-IL" smtClean="0"/>
              <a:t>‹#›</a:t>
            </a:fld>
            <a:endParaRPr lang="he-IL"/>
          </a:p>
        </p:txBody>
      </p:sp>
    </p:spTree>
    <p:extLst>
      <p:ext uri="{BB962C8B-B14F-4D97-AF65-F5344CB8AC3E}">
        <p14:creationId xmlns:p14="http://schemas.microsoft.com/office/powerpoint/2010/main" val="1539911428"/>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9/17/2013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9/17/2013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9/17/2013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9/17/2013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9/17/2013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9/17/2013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9/17/2013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9/17/2013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9/17/2013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9/17/2013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9/17/2013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9/17/2013</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85800"/>
            <a:ext cx="7772400" cy="3429000"/>
          </a:xfrm>
        </p:spPr>
        <p:txBody>
          <a:bodyPr>
            <a:noAutofit/>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r>
              <a:rPr lang="he-IL" sz="11600" b="1" cap="all" dirty="0" smtClean="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rPr>
              <a:t>שמות - ויקרא</a:t>
            </a:r>
            <a:endParaRPr lang="he-IL" sz="2800" b="1" cap="all" dirty="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endParaRPr>
          </a:p>
        </p:txBody>
      </p:sp>
      <p:sp>
        <p:nvSpPr>
          <p:cNvPr id="3" name="TextBox 2"/>
          <p:cNvSpPr txBox="1"/>
          <p:nvPr/>
        </p:nvSpPr>
        <p:spPr>
          <a:xfrm>
            <a:off x="685800" y="4191000"/>
            <a:ext cx="7772400" cy="769441"/>
          </a:xfrm>
          <a:prstGeom prst="rect">
            <a:avLst/>
          </a:prstGeom>
          <a:noFill/>
        </p:spPr>
        <p:txBody>
          <a:bodyPr wrap="square" rtlCol="1">
            <a:spAutoFit/>
          </a:bodyPr>
          <a:lstStyle/>
          <a:p>
            <a:pPr algn="ctr"/>
            <a:r>
              <a:rPr lang="en-GB" sz="4400" b="1" dirty="0" smtClean="0">
                <a:solidFill>
                  <a:schemeClr val="accent1"/>
                </a:solidFill>
                <a:effectLst>
                  <a:outerShdw blurRad="38100" dist="38100" dir="2700000" algn="tl">
                    <a:srgbClr val="000000">
                      <a:alpha val="43137"/>
                    </a:srgbClr>
                  </a:outerShdw>
                </a:effectLst>
              </a:rPr>
              <a:t>Introduction to Vayikra</a:t>
            </a:r>
            <a:endParaRPr lang="he-IL" sz="4400" b="1" dirty="0">
              <a:solidFill>
                <a:schemeClr val="accent1"/>
              </a:solidFill>
              <a:effectLst>
                <a:outerShdw blurRad="38100" dist="38100" dir="2700000" algn="tl">
                  <a:srgbClr val="000000">
                    <a:alpha val="43137"/>
                  </a:srgbClr>
                </a:outerShdw>
              </a:effectLst>
            </a:endParaRPr>
          </a:p>
        </p:txBody>
      </p:sp>
      <p:sp>
        <p:nvSpPr>
          <p:cNvPr id="4" name="TextBox 1"/>
          <p:cNvSpPr txBox="1"/>
          <p:nvPr/>
        </p:nvSpPr>
        <p:spPr>
          <a:xfrm>
            <a:off x="838200" y="5983069"/>
            <a:ext cx="7344816" cy="646331"/>
          </a:xfrm>
          <a:prstGeom prst="rect">
            <a:avLst/>
          </a:prstGeom>
          <a:noFill/>
        </p:spPr>
        <p:txBody>
          <a:bodyPr wrap="square" rtlCol="1">
            <a:spAutoFit/>
          </a:bodyPr>
          <a:lst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a:lstStyle>
          <a:p>
            <a:pPr algn="ctr" rtl="0"/>
            <a:r>
              <a:rPr lang="en-GB" dirty="0"/>
              <a:t>© </a:t>
            </a:r>
            <a:r>
              <a:rPr lang="en-GB" dirty="0" err="1"/>
              <a:t>Shaalvim</a:t>
            </a:r>
            <a:r>
              <a:rPr lang="en-GB" dirty="0"/>
              <a:t> For Women and Rabbi </a:t>
            </a:r>
            <a:r>
              <a:rPr lang="en-GB" dirty="0" err="1"/>
              <a:t>Menachem</a:t>
            </a:r>
            <a:r>
              <a:rPr lang="en-GB" dirty="0"/>
              <a:t> </a:t>
            </a:r>
            <a:r>
              <a:rPr lang="en-GB" dirty="0" err="1"/>
              <a:t>Leibtag</a:t>
            </a:r>
            <a:r>
              <a:rPr lang="en-GB" dirty="0"/>
              <a:t>.</a:t>
            </a:r>
            <a:endParaRPr lang="en-US" dirty="0"/>
          </a:p>
          <a:p>
            <a:pPr algn="ctr" rtl="0"/>
            <a:r>
              <a:rPr lang="en-GB" dirty="0"/>
              <a:t>Please feel free to use and share but please give credit to the above parties. </a:t>
            </a:r>
            <a:endParaRPr lang="en-US" dirty="0"/>
          </a:p>
        </p:txBody>
      </p:sp>
    </p:spTree>
    <p:extLst>
      <p:ext uri="{BB962C8B-B14F-4D97-AF65-F5344CB8AC3E}">
        <p14:creationId xmlns:p14="http://schemas.microsoft.com/office/powerpoint/2010/main" val="13628137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500" fill="hold"/>
                                        <p:tgtEl>
                                          <p:spTgt spid="3"/>
                                        </p:tgtEl>
                                        <p:attrNameLst>
                                          <p:attrName>ppt_w</p:attrName>
                                        </p:attrNameLst>
                                      </p:cBhvr>
                                      <p:tavLst>
                                        <p:tav tm="0">
                                          <p:val>
                                            <p:fltVal val="0"/>
                                          </p:val>
                                        </p:tav>
                                        <p:tav tm="100000">
                                          <p:val>
                                            <p:strVal val="#ppt_w"/>
                                          </p:val>
                                        </p:tav>
                                      </p:tavLst>
                                    </p:anim>
                                    <p:anim calcmode="lin" valueType="num">
                                      <p:cBhvr>
                                        <p:cTn id="8" dur="500" fill="hold"/>
                                        <p:tgtEl>
                                          <p:spTgt spid="3"/>
                                        </p:tgtEl>
                                        <p:attrNameLst>
                                          <p:attrName>ppt_h</p:attrName>
                                        </p:attrNameLst>
                                      </p:cBhvr>
                                      <p:tavLst>
                                        <p:tav tm="0">
                                          <p:val>
                                            <p:fltVal val="0"/>
                                          </p:val>
                                        </p:tav>
                                        <p:tav tm="100000">
                                          <p:val>
                                            <p:strVal val="#ppt_h"/>
                                          </p:val>
                                        </p:tav>
                                      </p:tavLst>
                                    </p:anim>
                                    <p:animEffect transition="in" filter="fade">
                                      <p:cBhvr>
                                        <p:cTn id="9"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extLst>
              <p:ext uri="{D42A27DB-BD31-4B8C-83A1-F6EECF244321}">
                <p14:modId xmlns:p14="http://schemas.microsoft.com/office/powerpoint/2010/main" val="1750358281"/>
              </p:ext>
            </p:extLst>
          </p:nvPr>
        </p:nvGraphicFramePr>
        <p:xfrm>
          <a:off x="533400" y="2286000"/>
          <a:ext cx="8001000" cy="4013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Oval 5"/>
          <p:cNvSpPr/>
          <p:nvPr/>
        </p:nvSpPr>
        <p:spPr>
          <a:xfrm>
            <a:off x="2933700" y="522668"/>
            <a:ext cx="3276600" cy="772732"/>
          </a:xfrm>
          <a:prstGeom prst="ellipse">
            <a:avLst/>
          </a:prstGeom>
        </p:spPr>
        <p:style>
          <a:lnRef idx="0">
            <a:schemeClr val="accent1"/>
          </a:lnRef>
          <a:fillRef idx="3">
            <a:schemeClr val="accent1"/>
          </a:fillRef>
          <a:effectRef idx="3">
            <a:schemeClr val="accent1"/>
          </a:effectRef>
          <a:fontRef idx="minor">
            <a:schemeClr val="lt1"/>
          </a:fontRef>
        </p:style>
        <p:txBody>
          <a:bodyPr rtlCol="1" anchor="ctr"/>
          <a:lstStyle/>
          <a:p>
            <a:pPr algn="ctr"/>
            <a:r>
              <a:rPr lang="en-GB" sz="2800" dirty="0" smtClean="0"/>
              <a:t>Shemot</a:t>
            </a:r>
            <a:endParaRPr lang="he-IL" sz="2800" dirty="0"/>
          </a:p>
        </p:txBody>
      </p:sp>
      <p:sp>
        <p:nvSpPr>
          <p:cNvPr id="7" name="Left Arrow 6"/>
          <p:cNvSpPr/>
          <p:nvPr/>
        </p:nvSpPr>
        <p:spPr>
          <a:xfrm rot="8194234" flipH="1">
            <a:off x="2223297" y="1312572"/>
            <a:ext cx="1066799" cy="685800"/>
          </a:xfrm>
          <a:prstGeom prst="leftArrow">
            <a:avLst/>
          </a:prstGeom>
        </p:spPr>
        <p:style>
          <a:lnRef idx="0">
            <a:schemeClr val="accent2"/>
          </a:lnRef>
          <a:fillRef idx="3">
            <a:schemeClr val="accent2"/>
          </a:fillRef>
          <a:effectRef idx="3">
            <a:schemeClr val="accent2"/>
          </a:effectRef>
          <a:fontRef idx="minor">
            <a:schemeClr val="lt1"/>
          </a:fontRef>
        </p:style>
        <p:txBody>
          <a:bodyPr rtlCol="1" anchor="ctr"/>
          <a:lstStyle/>
          <a:p>
            <a:pPr algn="ctr"/>
            <a:endParaRPr lang="he-IL"/>
          </a:p>
        </p:txBody>
      </p:sp>
      <p:sp>
        <p:nvSpPr>
          <p:cNvPr id="8" name="Left Arrow 7"/>
          <p:cNvSpPr/>
          <p:nvPr/>
        </p:nvSpPr>
        <p:spPr>
          <a:xfrm rot="5400000" flipH="1">
            <a:off x="4038601" y="1485900"/>
            <a:ext cx="1066799" cy="685800"/>
          </a:xfrm>
          <a:prstGeom prst="leftArrow">
            <a:avLst/>
          </a:prstGeom>
        </p:spPr>
        <p:style>
          <a:lnRef idx="0">
            <a:schemeClr val="accent3"/>
          </a:lnRef>
          <a:fillRef idx="3">
            <a:schemeClr val="accent3"/>
          </a:fillRef>
          <a:effectRef idx="3">
            <a:schemeClr val="accent3"/>
          </a:effectRef>
          <a:fontRef idx="minor">
            <a:schemeClr val="lt1"/>
          </a:fontRef>
        </p:style>
        <p:txBody>
          <a:bodyPr rtlCol="1" anchor="ctr"/>
          <a:lstStyle/>
          <a:p>
            <a:pPr algn="ctr"/>
            <a:endParaRPr lang="he-IL"/>
          </a:p>
        </p:txBody>
      </p:sp>
      <p:sp>
        <p:nvSpPr>
          <p:cNvPr id="9" name="Left Arrow 8"/>
          <p:cNvSpPr/>
          <p:nvPr/>
        </p:nvSpPr>
        <p:spPr>
          <a:xfrm rot="3226886" flipH="1">
            <a:off x="5868310" y="1329798"/>
            <a:ext cx="1066799" cy="685800"/>
          </a:xfrm>
          <a:prstGeom prst="leftArrow">
            <a:avLst/>
          </a:prstGeom>
        </p:spPr>
        <p:style>
          <a:lnRef idx="0">
            <a:schemeClr val="accent4"/>
          </a:lnRef>
          <a:fillRef idx="3">
            <a:schemeClr val="accent4"/>
          </a:fillRef>
          <a:effectRef idx="3">
            <a:schemeClr val="accent4"/>
          </a:effectRef>
          <a:fontRef idx="minor">
            <a:schemeClr val="lt1"/>
          </a:fontRef>
        </p:style>
        <p:txBody>
          <a:bodyPr rtlCol="1" anchor="ctr"/>
          <a:lstStyle/>
          <a:p>
            <a:pPr algn="ctr"/>
            <a:endParaRPr lang="he-IL"/>
          </a:p>
        </p:txBody>
      </p:sp>
    </p:spTree>
    <p:extLst>
      <p:ext uri="{BB962C8B-B14F-4D97-AF65-F5344CB8AC3E}">
        <p14:creationId xmlns:p14="http://schemas.microsoft.com/office/powerpoint/2010/main" val="22279018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32"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circle(out)">
                                      <p:cBhvr>
                                        <p:cTn id="7" dur="20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2"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wipe(right)">
                                      <p:cBhvr>
                                        <p:cTn id="12" dur="500"/>
                                        <p:tgtEl>
                                          <p:spTgt spid="7"/>
                                        </p:tgtEl>
                                      </p:cBhvr>
                                    </p:animEffect>
                                  </p:childTnLst>
                                </p:cTn>
                              </p:par>
                            </p:childTnLst>
                          </p:cTn>
                        </p:par>
                        <p:par>
                          <p:cTn id="13" fill="hold">
                            <p:stCondLst>
                              <p:cond delay="500"/>
                            </p:stCondLst>
                            <p:childTnLst>
                              <p:par>
                                <p:cTn id="14" presetID="14" presetClass="entr" presetSubtype="10" fill="hold" grpId="0" nodeType="afterEffect">
                                  <p:stCondLst>
                                    <p:cond delay="0"/>
                                  </p:stCondLst>
                                  <p:childTnLst>
                                    <p:set>
                                      <p:cBhvr>
                                        <p:cTn id="15" dur="1" fill="hold">
                                          <p:stCondLst>
                                            <p:cond delay="0"/>
                                          </p:stCondLst>
                                        </p:cTn>
                                        <p:tgtEl>
                                          <p:spTgt spid="4">
                                            <p:graphicEl>
                                              <a:dgm id="{B01B77A6-E4D8-4A12-8273-8FE106F5D43D}"/>
                                            </p:graphicEl>
                                          </p:spTgt>
                                        </p:tgtEl>
                                        <p:attrNameLst>
                                          <p:attrName>style.visibility</p:attrName>
                                        </p:attrNameLst>
                                      </p:cBhvr>
                                      <p:to>
                                        <p:strVal val="visible"/>
                                      </p:to>
                                    </p:set>
                                    <p:animEffect transition="in" filter="randombar(horizontal)">
                                      <p:cBhvr>
                                        <p:cTn id="16" dur="500"/>
                                        <p:tgtEl>
                                          <p:spTgt spid="4">
                                            <p:graphicEl>
                                              <a:dgm id="{B01B77A6-E4D8-4A12-8273-8FE106F5D43D}"/>
                                            </p:graphicEl>
                                          </p:spTgt>
                                        </p:tgtEl>
                                      </p:cBhvr>
                                    </p:animEffect>
                                  </p:childTnLst>
                                </p:cTn>
                              </p:par>
                            </p:childTnLst>
                          </p:cTn>
                        </p:par>
                        <p:par>
                          <p:cTn id="17" fill="hold">
                            <p:stCondLst>
                              <p:cond delay="1000"/>
                            </p:stCondLst>
                            <p:childTnLst>
                              <p:par>
                                <p:cTn id="18" presetID="14" presetClass="entr" presetSubtype="10" fill="hold" grpId="0" nodeType="afterEffect">
                                  <p:stCondLst>
                                    <p:cond delay="0"/>
                                  </p:stCondLst>
                                  <p:childTnLst>
                                    <p:set>
                                      <p:cBhvr>
                                        <p:cTn id="19" dur="1" fill="hold">
                                          <p:stCondLst>
                                            <p:cond delay="0"/>
                                          </p:stCondLst>
                                        </p:cTn>
                                        <p:tgtEl>
                                          <p:spTgt spid="4">
                                            <p:graphicEl>
                                              <a:dgm id="{C01A97AD-8555-46CE-ABDC-6A957454C7BC}"/>
                                            </p:graphicEl>
                                          </p:spTgt>
                                        </p:tgtEl>
                                        <p:attrNameLst>
                                          <p:attrName>style.visibility</p:attrName>
                                        </p:attrNameLst>
                                      </p:cBhvr>
                                      <p:to>
                                        <p:strVal val="visible"/>
                                      </p:to>
                                    </p:set>
                                    <p:animEffect transition="in" filter="randombar(horizontal)">
                                      <p:cBhvr>
                                        <p:cTn id="20" dur="500"/>
                                        <p:tgtEl>
                                          <p:spTgt spid="4">
                                            <p:graphicEl>
                                              <a:dgm id="{C01A97AD-8555-46CE-ABDC-6A957454C7BC}"/>
                                            </p:graphicEl>
                                          </p:spTgt>
                                        </p:tgtEl>
                                      </p:cBhvr>
                                    </p:animEffect>
                                  </p:childTnLst>
                                </p:cTn>
                              </p:par>
                            </p:childTnLst>
                          </p:cTn>
                        </p:par>
                      </p:childTnLst>
                    </p:cTn>
                  </p:par>
                  <p:par>
                    <p:cTn id="21" fill="hold">
                      <p:stCondLst>
                        <p:cond delay="indefinite"/>
                      </p:stCondLst>
                      <p:childTnLst>
                        <p:par>
                          <p:cTn id="22" fill="hold">
                            <p:stCondLst>
                              <p:cond delay="0"/>
                            </p:stCondLst>
                            <p:childTnLst>
                              <p:par>
                                <p:cTn id="23" presetID="22" presetClass="entr" presetSubtype="1" fill="hold" grpId="0" nodeType="clickEffect">
                                  <p:stCondLst>
                                    <p:cond delay="0"/>
                                  </p:stCondLst>
                                  <p:childTnLst>
                                    <p:set>
                                      <p:cBhvr>
                                        <p:cTn id="24" dur="1" fill="hold">
                                          <p:stCondLst>
                                            <p:cond delay="0"/>
                                          </p:stCondLst>
                                        </p:cTn>
                                        <p:tgtEl>
                                          <p:spTgt spid="8"/>
                                        </p:tgtEl>
                                        <p:attrNameLst>
                                          <p:attrName>style.visibility</p:attrName>
                                        </p:attrNameLst>
                                      </p:cBhvr>
                                      <p:to>
                                        <p:strVal val="visible"/>
                                      </p:to>
                                    </p:set>
                                    <p:animEffect transition="in" filter="wipe(up)">
                                      <p:cBhvr>
                                        <p:cTn id="25" dur="500"/>
                                        <p:tgtEl>
                                          <p:spTgt spid="8"/>
                                        </p:tgtEl>
                                      </p:cBhvr>
                                    </p:animEffect>
                                  </p:childTnLst>
                                </p:cTn>
                              </p:par>
                            </p:childTnLst>
                          </p:cTn>
                        </p:par>
                        <p:par>
                          <p:cTn id="26" fill="hold">
                            <p:stCondLst>
                              <p:cond delay="500"/>
                            </p:stCondLst>
                            <p:childTnLst>
                              <p:par>
                                <p:cTn id="27" presetID="14" presetClass="entr" presetSubtype="10" fill="hold" grpId="0" nodeType="afterEffect">
                                  <p:stCondLst>
                                    <p:cond delay="0"/>
                                  </p:stCondLst>
                                  <p:childTnLst>
                                    <p:set>
                                      <p:cBhvr>
                                        <p:cTn id="28" dur="1" fill="hold">
                                          <p:stCondLst>
                                            <p:cond delay="0"/>
                                          </p:stCondLst>
                                        </p:cTn>
                                        <p:tgtEl>
                                          <p:spTgt spid="4">
                                            <p:graphicEl>
                                              <a:dgm id="{9D180537-F6AF-46AB-B72E-6139CA1BD57F}"/>
                                            </p:graphicEl>
                                          </p:spTgt>
                                        </p:tgtEl>
                                        <p:attrNameLst>
                                          <p:attrName>style.visibility</p:attrName>
                                        </p:attrNameLst>
                                      </p:cBhvr>
                                      <p:to>
                                        <p:strVal val="visible"/>
                                      </p:to>
                                    </p:set>
                                    <p:animEffect transition="in" filter="randombar(horizontal)">
                                      <p:cBhvr>
                                        <p:cTn id="29" dur="500"/>
                                        <p:tgtEl>
                                          <p:spTgt spid="4">
                                            <p:graphicEl>
                                              <a:dgm id="{9D180537-F6AF-46AB-B72E-6139CA1BD57F}"/>
                                            </p:graphicEl>
                                          </p:spTgt>
                                        </p:tgtEl>
                                      </p:cBhvr>
                                    </p:animEffect>
                                  </p:childTnLst>
                                </p:cTn>
                              </p:par>
                            </p:childTnLst>
                          </p:cTn>
                        </p:par>
                        <p:par>
                          <p:cTn id="30" fill="hold">
                            <p:stCondLst>
                              <p:cond delay="1000"/>
                            </p:stCondLst>
                            <p:childTnLst>
                              <p:par>
                                <p:cTn id="31" presetID="14" presetClass="entr" presetSubtype="10" fill="hold" grpId="0" nodeType="afterEffect">
                                  <p:stCondLst>
                                    <p:cond delay="0"/>
                                  </p:stCondLst>
                                  <p:childTnLst>
                                    <p:set>
                                      <p:cBhvr>
                                        <p:cTn id="32" dur="1" fill="hold">
                                          <p:stCondLst>
                                            <p:cond delay="0"/>
                                          </p:stCondLst>
                                        </p:cTn>
                                        <p:tgtEl>
                                          <p:spTgt spid="4">
                                            <p:graphicEl>
                                              <a:dgm id="{862DB177-E0E6-4A26-93A2-3043042DD631}"/>
                                            </p:graphicEl>
                                          </p:spTgt>
                                        </p:tgtEl>
                                        <p:attrNameLst>
                                          <p:attrName>style.visibility</p:attrName>
                                        </p:attrNameLst>
                                      </p:cBhvr>
                                      <p:to>
                                        <p:strVal val="visible"/>
                                      </p:to>
                                    </p:set>
                                    <p:animEffect transition="in" filter="randombar(horizontal)">
                                      <p:cBhvr>
                                        <p:cTn id="33" dur="500"/>
                                        <p:tgtEl>
                                          <p:spTgt spid="4">
                                            <p:graphicEl>
                                              <a:dgm id="{862DB177-E0E6-4A26-93A2-3043042DD631}"/>
                                            </p:graphicEl>
                                          </p:spTgt>
                                        </p:tgtEl>
                                      </p:cBhvr>
                                    </p:animEffect>
                                  </p:childTnLst>
                                </p:cTn>
                              </p:par>
                            </p:childTnLst>
                          </p:cTn>
                        </p:par>
                      </p:childTnLst>
                    </p:cTn>
                  </p:par>
                  <p:par>
                    <p:cTn id="34" fill="hold">
                      <p:stCondLst>
                        <p:cond delay="indefinite"/>
                      </p:stCondLst>
                      <p:childTnLst>
                        <p:par>
                          <p:cTn id="35" fill="hold">
                            <p:stCondLst>
                              <p:cond delay="0"/>
                            </p:stCondLst>
                            <p:childTnLst>
                              <p:par>
                                <p:cTn id="36" presetID="22" presetClass="entr" presetSubtype="8" fill="hold" grpId="0" nodeType="clickEffect">
                                  <p:stCondLst>
                                    <p:cond delay="0"/>
                                  </p:stCondLst>
                                  <p:childTnLst>
                                    <p:set>
                                      <p:cBhvr>
                                        <p:cTn id="37" dur="1" fill="hold">
                                          <p:stCondLst>
                                            <p:cond delay="0"/>
                                          </p:stCondLst>
                                        </p:cTn>
                                        <p:tgtEl>
                                          <p:spTgt spid="9"/>
                                        </p:tgtEl>
                                        <p:attrNameLst>
                                          <p:attrName>style.visibility</p:attrName>
                                        </p:attrNameLst>
                                      </p:cBhvr>
                                      <p:to>
                                        <p:strVal val="visible"/>
                                      </p:to>
                                    </p:set>
                                    <p:animEffect transition="in" filter="wipe(left)">
                                      <p:cBhvr>
                                        <p:cTn id="38" dur="500"/>
                                        <p:tgtEl>
                                          <p:spTgt spid="9"/>
                                        </p:tgtEl>
                                      </p:cBhvr>
                                    </p:animEffect>
                                  </p:childTnLst>
                                </p:cTn>
                              </p:par>
                            </p:childTnLst>
                          </p:cTn>
                        </p:par>
                        <p:par>
                          <p:cTn id="39" fill="hold">
                            <p:stCondLst>
                              <p:cond delay="500"/>
                            </p:stCondLst>
                            <p:childTnLst>
                              <p:par>
                                <p:cTn id="40" presetID="14" presetClass="entr" presetSubtype="10" fill="hold" grpId="0" nodeType="afterEffect">
                                  <p:stCondLst>
                                    <p:cond delay="0"/>
                                  </p:stCondLst>
                                  <p:childTnLst>
                                    <p:set>
                                      <p:cBhvr>
                                        <p:cTn id="41" dur="1" fill="hold">
                                          <p:stCondLst>
                                            <p:cond delay="0"/>
                                          </p:stCondLst>
                                        </p:cTn>
                                        <p:tgtEl>
                                          <p:spTgt spid="4">
                                            <p:graphicEl>
                                              <a:dgm id="{3E64FD31-037E-4077-95EE-BC68E691F509}"/>
                                            </p:graphicEl>
                                          </p:spTgt>
                                        </p:tgtEl>
                                        <p:attrNameLst>
                                          <p:attrName>style.visibility</p:attrName>
                                        </p:attrNameLst>
                                      </p:cBhvr>
                                      <p:to>
                                        <p:strVal val="visible"/>
                                      </p:to>
                                    </p:set>
                                    <p:animEffect transition="in" filter="randombar(horizontal)">
                                      <p:cBhvr>
                                        <p:cTn id="42" dur="500"/>
                                        <p:tgtEl>
                                          <p:spTgt spid="4">
                                            <p:graphicEl>
                                              <a:dgm id="{3E64FD31-037E-4077-95EE-BC68E691F509}"/>
                                            </p:graphicEl>
                                          </p:spTgt>
                                        </p:tgtEl>
                                      </p:cBhvr>
                                    </p:animEffect>
                                  </p:childTnLst>
                                </p:cTn>
                              </p:par>
                            </p:childTnLst>
                          </p:cTn>
                        </p:par>
                        <p:par>
                          <p:cTn id="43" fill="hold">
                            <p:stCondLst>
                              <p:cond delay="1000"/>
                            </p:stCondLst>
                            <p:childTnLst>
                              <p:par>
                                <p:cTn id="44" presetID="14" presetClass="entr" presetSubtype="10" fill="hold" grpId="0" nodeType="afterEffect">
                                  <p:stCondLst>
                                    <p:cond delay="0"/>
                                  </p:stCondLst>
                                  <p:childTnLst>
                                    <p:set>
                                      <p:cBhvr>
                                        <p:cTn id="45" dur="1" fill="hold">
                                          <p:stCondLst>
                                            <p:cond delay="0"/>
                                          </p:stCondLst>
                                        </p:cTn>
                                        <p:tgtEl>
                                          <p:spTgt spid="4">
                                            <p:graphicEl>
                                              <a:dgm id="{39699FB3-245F-4686-80CC-E70DED33F488}"/>
                                            </p:graphicEl>
                                          </p:spTgt>
                                        </p:tgtEl>
                                        <p:attrNameLst>
                                          <p:attrName>style.visibility</p:attrName>
                                        </p:attrNameLst>
                                      </p:cBhvr>
                                      <p:to>
                                        <p:strVal val="visible"/>
                                      </p:to>
                                    </p:set>
                                    <p:animEffect transition="in" filter="randombar(horizontal)">
                                      <p:cBhvr>
                                        <p:cTn id="46" dur="500"/>
                                        <p:tgtEl>
                                          <p:spTgt spid="4">
                                            <p:graphicEl>
                                              <a:dgm id="{39699FB3-245F-4686-80CC-E70DED33F488}"/>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uiExpand="1">
        <p:bldSub>
          <a:bldDgm bld="one"/>
        </p:bldSub>
      </p:bldGraphic>
      <p:bldP spid="6" grpId="0" animBg="1"/>
      <p:bldP spid="7" grpId="0" animBg="1"/>
      <p:bldP spid="8" grpId="0" animBg="1"/>
      <p:bldP spid="9"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667000"/>
            <a:ext cx="8229600" cy="1371600"/>
          </a:xfrm>
        </p:spPr>
        <p:txBody>
          <a:bodyPr>
            <a:noAutofit/>
          </a:bodyPr>
          <a:lstStyle/>
          <a:p>
            <a:r>
              <a:rPr lang="en-GB" sz="8000" b="1" dirty="0" smtClean="0">
                <a:solidFill>
                  <a:schemeClr val="accent1"/>
                </a:solidFill>
                <a:effectLst>
                  <a:outerShdw blurRad="38100" dist="38100" dir="2700000" algn="tl">
                    <a:srgbClr val="000000">
                      <a:alpha val="43137"/>
                    </a:srgbClr>
                  </a:outerShdw>
                </a:effectLst>
              </a:rPr>
              <a:t>Parshat Vayikra</a:t>
            </a:r>
            <a:endParaRPr lang="he-IL" sz="8000" b="1" dirty="0">
              <a:solidFill>
                <a:schemeClr val="accent1"/>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3238103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2801355169"/>
              </p:ext>
            </p:extLst>
          </p:nvPr>
        </p:nvGraphicFramePr>
        <p:xfrm>
          <a:off x="152399" y="49531"/>
          <a:ext cx="4298246" cy="1051560"/>
        </p:xfrm>
        <a:graphic>
          <a:graphicData uri="http://schemas.openxmlformats.org/drawingml/2006/table">
            <a:tbl>
              <a:tblPr firstRow="1" firstCol="1" bandRow="1"/>
              <a:tblGrid>
                <a:gridCol w="2057401"/>
                <a:gridCol w="2240845"/>
              </a:tblGrid>
              <a:tr h="222877">
                <a:tc>
                  <a:txBody>
                    <a:bodyPr/>
                    <a:lstStyle/>
                    <a:p>
                      <a:pPr algn="l" rtl="0">
                        <a:lnSpc>
                          <a:spcPct val="115000"/>
                        </a:lnSpc>
                        <a:spcAft>
                          <a:spcPts val="0"/>
                        </a:spcAft>
                      </a:pPr>
                      <a:r>
                        <a:rPr lang="he-IL" sz="2000" dirty="0">
                          <a:effectLst/>
                          <a:latin typeface="David" pitchFamily="34" charset="-79"/>
                          <a:ea typeface="Calibri"/>
                          <a:cs typeface="David" pitchFamily="34" charset="-79"/>
                        </a:rPr>
                        <a:t>בקר</a:t>
                      </a:r>
                      <a:endParaRPr lang="en-US" sz="3200" dirty="0">
                        <a:effectLst/>
                        <a:latin typeface="David" pitchFamily="34" charset="-79"/>
                        <a:ea typeface="Calibri"/>
                        <a:cs typeface="David" pitchFamily="34" charset="-79"/>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60000"/>
                        <a:lumOff val="40000"/>
                      </a:schemeClr>
                    </a:solidFill>
                  </a:tcPr>
                </a:tc>
                <a:tc rowSpan="3">
                  <a:txBody>
                    <a:bodyPr/>
                    <a:lstStyle/>
                    <a:p>
                      <a:pPr algn="ctr" rtl="0">
                        <a:lnSpc>
                          <a:spcPct val="115000"/>
                        </a:lnSpc>
                        <a:spcAft>
                          <a:spcPts val="0"/>
                        </a:spcAft>
                      </a:pPr>
                      <a:r>
                        <a:rPr lang="he-IL" sz="2000" dirty="0">
                          <a:effectLst/>
                          <a:latin typeface="David" pitchFamily="34" charset="-79"/>
                          <a:ea typeface="Calibri"/>
                          <a:cs typeface="David" pitchFamily="34" charset="-79"/>
                        </a:rPr>
                        <a:t>עולה</a:t>
                      </a:r>
                      <a:endParaRPr lang="en-US" sz="3200" dirty="0">
                        <a:effectLst/>
                        <a:latin typeface="David" pitchFamily="34" charset="-79"/>
                        <a:ea typeface="Calibri"/>
                        <a:cs typeface="David" pitchFamily="34" charset="-79"/>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60000"/>
                        <a:lumOff val="40000"/>
                      </a:schemeClr>
                    </a:solidFill>
                  </a:tcPr>
                </a:tc>
              </a:tr>
              <a:tr h="222877">
                <a:tc>
                  <a:txBody>
                    <a:bodyPr/>
                    <a:lstStyle/>
                    <a:p>
                      <a:pPr algn="l" rtl="0">
                        <a:lnSpc>
                          <a:spcPct val="115000"/>
                        </a:lnSpc>
                        <a:spcAft>
                          <a:spcPts val="0"/>
                        </a:spcAft>
                      </a:pPr>
                      <a:r>
                        <a:rPr lang="he-IL" sz="2000" dirty="0">
                          <a:effectLst/>
                          <a:latin typeface="David" pitchFamily="34" charset="-79"/>
                          <a:ea typeface="Calibri"/>
                          <a:cs typeface="David" pitchFamily="34" charset="-79"/>
                        </a:rPr>
                        <a:t>צאן</a:t>
                      </a:r>
                      <a:endParaRPr lang="en-US" sz="3200" dirty="0">
                        <a:effectLst/>
                        <a:latin typeface="David" pitchFamily="34" charset="-79"/>
                        <a:ea typeface="Calibri"/>
                        <a:cs typeface="David" pitchFamily="34" charset="-79"/>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60000"/>
                        <a:lumOff val="40000"/>
                      </a:schemeClr>
                    </a:solidFill>
                  </a:tcPr>
                </a:tc>
                <a:tc vMerge="1">
                  <a:txBody>
                    <a:bodyPr/>
                    <a:lstStyle/>
                    <a:p>
                      <a:pPr rtl="1"/>
                      <a:endParaRPr lang="he-IL"/>
                    </a:p>
                  </a:txBody>
                  <a:tcPr/>
                </a:tc>
              </a:tr>
              <a:tr h="222877">
                <a:tc>
                  <a:txBody>
                    <a:bodyPr/>
                    <a:lstStyle/>
                    <a:p>
                      <a:pPr algn="l" rtl="0">
                        <a:lnSpc>
                          <a:spcPct val="115000"/>
                        </a:lnSpc>
                        <a:spcAft>
                          <a:spcPts val="0"/>
                        </a:spcAft>
                      </a:pPr>
                      <a:r>
                        <a:rPr lang="he-IL" sz="2000" dirty="0">
                          <a:effectLst/>
                          <a:latin typeface="David" pitchFamily="34" charset="-79"/>
                          <a:ea typeface="Calibri"/>
                          <a:cs typeface="David" pitchFamily="34" charset="-79"/>
                        </a:rPr>
                        <a:t>עוף</a:t>
                      </a:r>
                      <a:endParaRPr lang="en-US" sz="3200" dirty="0">
                        <a:effectLst/>
                        <a:latin typeface="David" pitchFamily="34" charset="-79"/>
                        <a:ea typeface="Calibri"/>
                        <a:cs typeface="David" pitchFamily="34" charset="-79"/>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60000"/>
                        <a:lumOff val="40000"/>
                      </a:schemeClr>
                    </a:solidFill>
                  </a:tcPr>
                </a:tc>
                <a:tc vMerge="1">
                  <a:txBody>
                    <a:bodyPr/>
                    <a:lstStyle/>
                    <a:p>
                      <a:pPr rtl="1"/>
                      <a:endParaRPr lang="he-IL"/>
                    </a:p>
                  </a:txBody>
                  <a:tcPr/>
                </a:tc>
              </a:tr>
            </a:tbl>
          </a:graphicData>
        </a:graphic>
      </p:graphicFrame>
    </p:spTree>
    <p:extLst>
      <p:ext uri="{BB962C8B-B14F-4D97-AF65-F5344CB8AC3E}">
        <p14:creationId xmlns:p14="http://schemas.microsoft.com/office/powerpoint/2010/main" val="9706123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Effect transition="in" filter="fade">
                                      <p:cBhvr>
                                        <p:cTn id="9"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3467169510"/>
              </p:ext>
            </p:extLst>
          </p:nvPr>
        </p:nvGraphicFramePr>
        <p:xfrm>
          <a:off x="152399" y="152400"/>
          <a:ext cx="4298246" cy="2804160"/>
        </p:xfrm>
        <a:graphic>
          <a:graphicData uri="http://schemas.openxmlformats.org/drawingml/2006/table">
            <a:tbl>
              <a:tblPr firstRow="1" firstCol="1" bandRow="1"/>
              <a:tblGrid>
                <a:gridCol w="2057401"/>
                <a:gridCol w="2240845"/>
              </a:tblGrid>
              <a:tr h="342892">
                <a:tc>
                  <a:txBody>
                    <a:bodyPr/>
                    <a:lstStyle/>
                    <a:p>
                      <a:pPr algn="l" rtl="0">
                        <a:lnSpc>
                          <a:spcPct val="115000"/>
                        </a:lnSpc>
                        <a:spcAft>
                          <a:spcPts val="0"/>
                        </a:spcAft>
                      </a:pPr>
                      <a:r>
                        <a:rPr lang="he-IL" sz="2000" dirty="0">
                          <a:effectLst/>
                          <a:latin typeface="David" pitchFamily="34" charset="-79"/>
                          <a:ea typeface="Calibri"/>
                          <a:cs typeface="David" pitchFamily="34" charset="-79"/>
                        </a:rPr>
                        <a:t>בקר</a:t>
                      </a:r>
                      <a:endParaRPr lang="en-US" sz="3200" dirty="0">
                        <a:effectLst/>
                        <a:latin typeface="David" pitchFamily="34" charset="-79"/>
                        <a:ea typeface="Calibri"/>
                        <a:cs typeface="David" pitchFamily="34" charset="-79"/>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60000"/>
                        <a:lumOff val="40000"/>
                      </a:schemeClr>
                    </a:solidFill>
                  </a:tcPr>
                </a:tc>
                <a:tc rowSpan="3">
                  <a:txBody>
                    <a:bodyPr/>
                    <a:lstStyle/>
                    <a:p>
                      <a:pPr algn="ctr" rtl="0">
                        <a:lnSpc>
                          <a:spcPct val="115000"/>
                        </a:lnSpc>
                        <a:spcAft>
                          <a:spcPts val="0"/>
                        </a:spcAft>
                      </a:pPr>
                      <a:r>
                        <a:rPr lang="he-IL" sz="2000" dirty="0">
                          <a:effectLst/>
                          <a:latin typeface="David" pitchFamily="34" charset="-79"/>
                          <a:ea typeface="Calibri"/>
                          <a:cs typeface="David" pitchFamily="34" charset="-79"/>
                        </a:rPr>
                        <a:t>עולה</a:t>
                      </a:r>
                      <a:endParaRPr lang="en-US" sz="3200" dirty="0">
                        <a:effectLst/>
                        <a:latin typeface="David" pitchFamily="34" charset="-79"/>
                        <a:ea typeface="Calibri"/>
                        <a:cs typeface="David" pitchFamily="34" charset="-79"/>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60000"/>
                        <a:lumOff val="40000"/>
                      </a:schemeClr>
                    </a:solidFill>
                  </a:tcPr>
                </a:tc>
              </a:tr>
              <a:tr h="342892">
                <a:tc>
                  <a:txBody>
                    <a:bodyPr/>
                    <a:lstStyle/>
                    <a:p>
                      <a:pPr algn="l" rtl="0">
                        <a:lnSpc>
                          <a:spcPct val="115000"/>
                        </a:lnSpc>
                        <a:spcAft>
                          <a:spcPts val="0"/>
                        </a:spcAft>
                      </a:pPr>
                      <a:r>
                        <a:rPr lang="he-IL" sz="2000" dirty="0">
                          <a:effectLst/>
                          <a:latin typeface="David" pitchFamily="34" charset="-79"/>
                          <a:ea typeface="Calibri"/>
                          <a:cs typeface="David" pitchFamily="34" charset="-79"/>
                        </a:rPr>
                        <a:t>צאן</a:t>
                      </a:r>
                      <a:endParaRPr lang="en-US" sz="3200" dirty="0">
                        <a:effectLst/>
                        <a:latin typeface="David" pitchFamily="34" charset="-79"/>
                        <a:ea typeface="Calibri"/>
                        <a:cs typeface="David" pitchFamily="34" charset="-79"/>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60000"/>
                        <a:lumOff val="40000"/>
                      </a:schemeClr>
                    </a:solidFill>
                  </a:tcPr>
                </a:tc>
                <a:tc vMerge="1">
                  <a:txBody>
                    <a:bodyPr/>
                    <a:lstStyle/>
                    <a:p>
                      <a:pPr rtl="1"/>
                      <a:endParaRPr lang="he-IL"/>
                    </a:p>
                  </a:txBody>
                  <a:tcPr/>
                </a:tc>
              </a:tr>
              <a:tr h="342892">
                <a:tc>
                  <a:txBody>
                    <a:bodyPr/>
                    <a:lstStyle/>
                    <a:p>
                      <a:pPr algn="l" rtl="0">
                        <a:lnSpc>
                          <a:spcPct val="115000"/>
                        </a:lnSpc>
                        <a:spcAft>
                          <a:spcPts val="0"/>
                        </a:spcAft>
                      </a:pPr>
                      <a:r>
                        <a:rPr lang="he-IL" sz="2000" dirty="0">
                          <a:effectLst/>
                          <a:latin typeface="David" pitchFamily="34" charset="-79"/>
                          <a:ea typeface="Calibri"/>
                          <a:cs typeface="David" pitchFamily="34" charset="-79"/>
                        </a:rPr>
                        <a:t>עוף</a:t>
                      </a:r>
                      <a:endParaRPr lang="en-US" sz="3200" dirty="0">
                        <a:effectLst/>
                        <a:latin typeface="David" pitchFamily="34" charset="-79"/>
                        <a:ea typeface="Calibri"/>
                        <a:cs typeface="David" pitchFamily="34" charset="-79"/>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60000"/>
                        <a:lumOff val="40000"/>
                      </a:schemeClr>
                    </a:solidFill>
                  </a:tcPr>
                </a:tc>
                <a:tc vMerge="1">
                  <a:txBody>
                    <a:bodyPr/>
                    <a:lstStyle/>
                    <a:p>
                      <a:pPr rtl="1"/>
                      <a:endParaRPr lang="he-IL"/>
                    </a:p>
                  </a:txBody>
                  <a:tcPr/>
                </a:tc>
              </a:tr>
              <a:tr h="342892">
                <a:tc>
                  <a:txBody>
                    <a:bodyPr/>
                    <a:lstStyle/>
                    <a:p>
                      <a:pPr algn="l" rtl="0">
                        <a:lnSpc>
                          <a:spcPct val="115000"/>
                        </a:lnSpc>
                        <a:spcAft>
                          <a:spcPts val="0"/>
                        </a:spcAft>
                      </a:pPr>
                      <a:r>
                        <a:rPr lang="he-IL" sz="2000" dirty="0">
                          <a:effectLst/>
                          <a:latin typeface="David" pitchFamily="34" charset="-79"/>
                          <a:ea typeface="Calibri"/>
                          <a:cs typeface="David" pitchFamily="34" charset="-79"/>
                        </a:rPr>
                        <a:t>סולת</a:t>
                      </a:r>
                      <a:endParaRPr lang="en-US" sz="3200" dirty="0">
                        <a:effectLst/>
                        <a:latin typeface="David" pitchFamily="34" charset="-79"/>
                        <a:ea typeface="Calibri"/>
                        <a:cs typeface="David" pitchFamily="34" charset="-79"/>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40000"/>
                        <a:lumOff val="60000"/>
                      </a:schemeClr>
                    </a:solidFill>
                  </a:tcPr>
                </a:tc>
                <a:tc rowSpan="5">
                  <a:txBody>
                    <a:bodyPr/>
                    <a:lstStyle/>
                    <a:p>
                      <a:pPr algn="ctr" rtl="0">
                        <a:lnSpc>
                          <a:spcPct val="115000"/>
                        </a:lnSpc>
                        <a:spcAft>
                          <a:spcPts val="0"/>
                        </a:spcAft>
                      </a:pPr>
                      <a:r>
                        <a:rPr lang="he-IL" sz="2000" dirty="0">
                          <a:effectLst/>
                          <a:latin typeface="David" pitchFamily="34" charset="-79"/>
                          <a:ea typeface="Calibri"/>
                          <a:cs typeface="David" pitchFamily="34" charset="-79"/>
                        </a:rPr>
                        <a:t>מנחה</a:t>
                      </a:r>
                      <a:endParaRPr lang="en-US" sz="3200" dirty="0">
                        <a:effectLst/>
                        <a:latin typeface="David" pitchFamily="34" charset="-79"/>
                        <a:ea typeface="Calibri"/>
                        <a:cs typeface="David" pitchFamily="34" charset="-79"/>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40000"/>
                        <a:lumOff val="60000"/>
                      </a:schemeClr>
                    </a:solidFill>
                  </a:tcPr>
                </a:tc>
              </a:tr>
              <a:tr h="342892">
                <a:tc>
                  <a:txBody>
                    <a:bodyPr/>
                    <a:lstStyle/>
                    <a:p>
                      <a:pPr algn="l" rtl="0">
                        <a:lnSpc>
                          <a:spcPct val="115000"/>
                        </a:lnSpc>
                        <a:spcAft>
                          <a:spcPts val="0"/>
                        </a:spcAft>
                      </a:pPr>
                      <a:r>
                        <a:rPr lang="he-IL" sz="2000" dirty="0">
                          <a:effectLst/>
                          <a:latin typeface="David" pitchFamily="34" charset="-79"/>
                          <a:ea typeface="Calibri"/>
                          <a:cs typeface="David" pitchFamily="34" charset="-79"/>
                        </a:rPr>
                        <a:t>מאפה תנור</a:t>
                      </a:r>
                      <a:endParaRPr lang="en-US" sz="3200" dirty="0">
                        <a:effectLst/>
                        <a:latin typeface="David" pitchFamily="34" charset="-79"/>
                        <a:ea typeface="Calibri"/>
                        <a:cs typeface="David" pitchFamily="34" charset="-79"/>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40000"/>
                        <a:lumOff val="60000"/>
                      </a:schemeClr>
                    </a:solidFill>
                  </a:tcPr>
                </a:tc>
                <a:tc vMerge="1">
                  <a:txBody>
                    <a:bodyPr/>
                    <a:lstStyle/>
                    <a:p>
                      <a:pPr rtl="1"/>
                      <a:endParaRPr lang="he-IL"/>
                    </a:p>
                  </a:txBody>
                  <a:tcPr/>
                </a:tc>
              </a:tr>
              <a:tr h="342892">
                <a:tc>
                  <a:txBody>
                    <a:bodyPr/>
                    <a:lstStyle/>
                    <a:p>
                      <a:pPr algn="l" rtl="0">
                        <a:lnSpc>
                          <a:spcPct val="115000"/>
                        </a:lnSpc>
                        <a:spcAft>
                          <a:spcPts val="0"/>
                        </a:spcAft>
                      </a:pPr>
                      <a:r>
                        <a:rPr lang="he-IL" sz="2000" dirty="0">
                          <a:effectLst/>
                          <a:latin typeface="David" pitchFamily="34" charset="-79"/>
                          <a:ea typeface="Calibri"/>
                          <a:cs typeface="David" pitchFamily="34" charset="-79"/>
                        </a:rPr>
                        <a:t>מחבת</a:t>
                      </a:r>
                      <a:endParaRPr lang="en-US" sz="3200" dirty="0">
                        <a:effectLst/>
                        <a:latin typeface="David" pitchFamily="34" charset="-79"/>
                        <a:ea typeface="Calibri"/>
                        <a:cs typeface="David" pitchFamily="34" charset="-79"/>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40000"/>
                        <a:lumOff val="60000"/>
                      </a:schemeClr>
                    </a:solidFill>
                  </a:tcPr>
                </a:tc>
                <a:tc vMerge="1">
                  <a:txBody>
                    <a:bodyPr/>
                    <a:lstStyle/>
                    <a:p>
                      <a:pPr rtl="1"/>
                      <a:endParaRPr lang="he-IL"/>
                    </a:p>
                  </a:txBody>
                  <a:tcPr/>
                </a:tc>
              </a:tr>
              <a:tr h="342892">
                <a:tc>
                  <a:txBody>
                    <a:bodyPr/>
                    <a:lstStyle/>
                    <a:p>
                      <a:pPr algn="l" rtl="0">
                        <a:lnSpc>
                          <a:spcPct val="115000"/>
                        </a:lnSpc>
                        <a:spcAft>
                          <a:spcPts val="0"/>
                        </a:spcAft>
                      </a:pPr>
                      <a:r>
                        <a:rPr lang="he-IL" sz="2000" dirty="0">
                          <a:effectLst/>
                          <a:latin typeface="David" pitchFamily="34" charset="-79"/>
                          <a:ea typeface="Calibri"/>
                          <a:cs typeface="David" pitchFamily="34" charset="-79"/>
                        </a:rPr>
                        <a:t>מרחשת</a:t>
                      </a:r>
                      <a:endParaRPr lang="en-US" sz="3200" dirty="0">
                        <a:effectLst/>
                        <a:latin typeface="David" pitchFamily="34" charset="-79"/>
                        <a:ea typeface="Calibri"/>
                        <a:cs typeface="David" pitchFamily="34" charset="-79"/>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40000"/>
                        <a:lumOff val="60000"/>
                      </a:schemeClr>
                    </a:solidFill>
                  </a:tcPr>
                </a:tc>
                <a:tc vMerge="1">
                  <a:txBody>
                    <a:bodyPr/>
                    <a:lstStyle/>
                    <a:p>
                      <a:pPr rtl="1"/>
                      <a:endParaRPr lang="he-IL"/>
                    </a:p>
                  </a:txBody>
                  <a:tcPr/>
                </a:tc>
              </a:tr>
              <a:tr h="342892">
                <a:tc>
                  <a:txBody>
                    <a:bodyPr/>
                    <a:lstStyle/>
                    <a:p>
                      <a:pPr algn="l" rtl="0">
                        <a:lnSpc>
                          <a:spcPct val="115000"/>
                        </a:lnSpc>
                        <a:spcAft>
                          <a:spcPts val="0"/>
                        </a:spcAft>
                      </a:pPr>
                      <a:r>
                        <a:rPr lang="he-IL" sz="2000" dirty="0">
                          <a:effectLst/>
                          <a:latin typeface="David" pitchFamily="34" charset="-79"/>
                          <a:ea typeface="Calibri"/>
                          <a:cs typeface="David" pitchFamily="34" charset="-79"/>
                        </a:rPr>
                        <a:t>ביכורים</a:t>
                      </a:r>
                      <a:endParaRPr lang="en-US" sz="3200" dirty="0">
                        <a:effectLst/>
                        <a:latin typeface="David" pitchFamily="34" charset="-79"/>
                        <a:ea typeface="Calibri"/>
                        <a:cs typeface="David" pitchFamily="34" charset="-79"/>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40000"/>
                        <a:lumOff val="60000"/>
                      </a:schemeClr>
                    </a:solidFill>
                  </a:tcPr>
                </a:tc>
                <a:tc vMerge="1">
                  <a:txBody>
                    <a:bodyPr/>
                    <a:lstStyle/>
                    <a:p>
                      <a:pPr rtl="1"/>
                      <a:endParaRPr lang="he-IL"/>
                    </a:p>
                  </a:txBody>
                  <a:tcPr/>
                </a:tc>
              </a:tr>
            </a:tbl>
          </a:graphicData>
        </a:graphic>
      </p:graphicFrame>
    </p:spTree>
    <p:extLst>
      <p:ext uri="{BB962C8B-B14F-4D97-AF65-F5344CB8AC3E}">
        <p14:creationId xmlns:p14="http://schemas.microsoft.com/office/powerpoint/2010/main" val="4650455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Effect transition="in" filter="fade">
                                      <p:cBhvr>
                                        <p:cTn id="9"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2389665217"/>
              </p:ext>
            </p:extLst>
          </p:nvPr>
        </p:nvGraphicFramePr>
        <p:xfrm>
          <a:off x="152399" y="106680"/>
          <a:ext cx="4298246" cy="3855720"/>
        </p:xfrm>
        <a:graphic>
          <a:graphicData uri="http://schemas.openxmlformats.org/drawingml/2006/table">
            <a:tbl>
              <a:tblPr firstRow="1" firstCol="1" bandRow="1"/>
              <a:tblGrid>
                <a:gridCol w="2057401"/>
                <a:gridCol w="2240845"/>
              </a:tblGrid>
              <a:tr h="342892">
                <a:tc>
                  <a:txBody>
                    <a:bodyPr/>
                    <a:lstStyle/>
                    <a:p>
                      <a:pPr algn="l" rtl="0">
                        <a:lnSpc>
                          <a:spcPct val="115000"/>
                        </a:lnSpc>
                        <a:spcAft>
                          <a:spcPts val="0"/>
                        </a:spcAft>
                      </a:pPr>
                      <a:r>
                        <a:rPr lang="he-IL" sz="2000" dirty="0">
                          <a:effectLst/>
                          <a:latin typeface="David" pitchFamily="34" charset="-79"/>
                          <a:ea typeface="Calibri"/>
                          <a:cs typeface="David" pitchFamily="34" charset="-79"/>
                        </a:rPr>
                        <a:t>בקר</a:t>
                      </a:r>
                      <a:endParaRPr lang="en-US" sz="3200" dirty="0">
                        <a:effectLst/>
                        <a:latin typeface="David" pitchFamily="34" charset="-79"/>
                        <a:ea typeface="Calibri"/>
                        <a:cs typeface="David" pitchFamily="34" charset="-79"/>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60000"/>
                        <a:lumOff val="40000"/>
                      </a:schemeClr>
                    </a:solidFill>
                  </a:tcPr>
                </a:tc>
                <a:tc rowSpan="3">
                  <a:txBody>
                    <a:bodyPr/>
                    <a:lstStyle/>
                    <a:p>
                      <a:pPr algn="ctr" rtl="0">
                        <a:lnSpc>
                          <a:spcPct val="115000"/>
                        </a:lnSpc>
                        <a:spcAft>
                          <a:spcPts val="0"/>
                        </a:spcAft>
                      </a:pPr>
                      <a:r>
                        <a:rPr lang="he-IL" sz="2000" dirty="0">
                          <a:effectLst/>
                          <a:latin typeface="David" pitchFamily="34" charset="-79"/>
                          <a:ea typeface="Calibri"/>
                          <a:cs typeface="David" pitchFamily="34" charset="-79"/>
                        </a:rPr>
                        <a:t>עולה</a:t>
                      </a:r>
                      <a:endParaRPr lang="en-US" sz="3200" dirty="0">
                        <a:effectLst/>
                        <a:latin typeface="David" pitchFamily="34" charset="-79"/>
                        <a:ea typeface="Calibri"/>
                        <a:cs typeface="David" pitchFamily="34" charset="-79"/>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60000"/>
                        <a:lumOff val="40000"/>
                      </a:schemeClr>
                    </a:solidFill>
                  </a:tcPr>
                </a:tc>
              </a:tr>
              <a:tr h="342892">
                <a:tc>
                  <a:txBody>
                    <a:bodyPr/>
                    <a:lstStyle/>
                    <a:p>
                      <a:pPr algn="l" rtl="0">
                        <a:lnSpc>
                          <a:spcPct val="115000"/>
                        </a:lnSpc>
                        <a:spcAft>
                          <a:spcPts val="0"/>
                        </a:spcAft>
                      </a:pPr>
                      <a:r>
                        <a:rPr lang="he-IL" sz="2000" dirty="0">
                          <a:effectLst/>
                          <a:latin typeface="David" pitchFamily="34" charset="-79"/>
                          <a:ea typeface="Calibri"/>
                          <a:cs typeface="David" pitchFamily="34" charset="-79"/>
                        </a:rPr>
                        <a:t>צאן</a:t>
                      </a:r>
                      <a:endParaRPr lang="en-US" sz="3200" dirty="0">
                        <a:effectLst/>
                        <a:latin typeface="David" pitchFamily="34" charset="-79"/>
                        <a:ea typeface="Calibri"/>
                        <a:cs typeface="David" pitchFamily="34" charset="-79"/>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60000"/>
                        <a:lumOff val="40000"/>
                      </a:schemeClr>
                    </a:solidFill>
                  </a:tcPr>
                </a:tc>
                <a:tc vMerge="1">
                  <a:txBody>
                    <a:bodyPr/>
                    <a:lstStyle/>
                    <a:p>
                      <a:pPr rtl="1"/>
                      <a:endParaRPr lang="he-IL"/>
                    </a:p>
                  </a:txBody>
                  <a:tcPr/>
                </a:tc>
              </a:tr>
              <a:tr h="342892">
                <a:tc>
                  <a:txBody>
                    <a:bodyPr/>
                    <a:lstStyle/>
                    <a:p>
                      <a:pPr algn="l" rtl="0">
                        <a:lnSpc>
                          <a:spcPct val="115000"/>
                        </a:lnSpc>
                        <a:spcAft>
                          <a:spcPts val="0"/>
                        </a:spcAft>
                      </a:pPr>
                      <a:r>
                        <a:rPr lang="he-IL" sz="2000" dirty="0">
                          <a:effectLst/>
                          <a:latin typeface="David" pitchFamily="34" charset="-79"/>
                          <a:ea typeface="Calibri"/>
                          <a:cs typeface="David" pitchFamily="34" charset="-79"/>
                        </a:rPr>
                        <a:t>עוף</a:t>
                      </a:r>
                      <a:endParaRPr lang="en-US" sz="3200" dirty="0">
                        <a:effectLst/>
                        <a:latin typeface="David" pitchFamily="34" charset="-79"/>
                        <a:ea typeface="Calibri"/>
                        <a:cs typeface="David" pitchFamily="34" charset="-79"/>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60000"/>
                        <a:lumOff val="40000"/>
                      </a:schemeClr>
                    </a:solidFill>
                  </a:tcPr>
                </a:tc>
                <a:tc vMerge="1">
                  <a:txBody>
                    <a:bodyPr/>
                    <a:lstStyle/>
                    <a:p>
                      <a:pPr rtl="1"/>
                      <a:endParaRPr lang="he-IL"/>
                    </a:p>
                  </a:txBody>
                  <a:tcPr/>
                </a:tc>
              </a:tr>
              <a:tr h="342892">
                <a:tc>
                  <a:txBody>
                    <a:bodyPr/>
                    <a:lstStyle/>
                    <a:p>
                      <a:pPr algn="l" rtl="0">
                        <a:lnSpc>
                          <a:spcPct val="115000"/>
                        </a:lnSpc>
                        <a:spcAft>
                          <a:spcPts val="0"/>
                        </a:spcAft>
                      </a:pPr>
                      <a:r>
                        <a:rPr lang="he-IL" sz="2000" dirty="0">
                          <a:effectLst/>
                          <a:latin typeface="David" pitchFamily="34" charset="-79"/>
                          <a:ea typeface="Calibri"/>
                          <a:cs typeface="David" pitchFamily="34" charset="-79"/>
                        </a:rPr>
                        <a:t>סולת</a:t>
                      </a:r>
                      <a:endParaRPr lang="en-US" sz="3200" dirty="0">
                        <a:effectLst/>
                        <a:latin typeface="David" pitchFamily="34" charset="-79"/>
                        <a:ea typeface="Calibri"/>
                        <a:cs typeface="David" pitchFamily="34" charset="-79"/>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40000"/>
                        <a:lumOff val="60000"/>
                      </a:schemeClr>
                    </a:solidFill>
                  </a:tcPr>
                </a:tc>
                <a:tc rowSpan="5">
                  <a:txBody>
                    <a:bodyPr/>
                    <a:lstStyle/>
                    <a:p>
                      <a:pPr algn="ctr" rtl="0">
                        <a:lnSpc>
                          <a:spcPct val="115000"/>
                        </a:lnSpc>
                        <a:spcAft>
                          <a:spcPts val="0"/>
                        </a:spcAft>
                      </a:pPr>
                      <a:r>
                        <a:rPr lang="he-IL" sz="2000" dirty="0">
                          <a:effectLst/>
                          <a:latin typeface="David" pitchFamily="34" charset="-79"/>
                          <a:ea typeface="Calibri"/>
                          <a:cs typeface="David" pitchFamily="34" charset="-79"/>
                        </a:rPr>
                        <a:t>מנחה</a:t>
                      </a:r>
                      <a:endParaRPr lang="en-US" sz="3200" dirty="0">
                        <a:effectLst/>
                        <a:latin typeface="David" pitchFamily="34" charset="-79"/>
                        <a:ea typeface="Calibri"/>
                        <a:cs typeface="David" pitchFamily="34" charset="-79"/>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40000"/>
                        <a:lumOff val="60000"/>
                      </a:schemeClr>
                    </a:solidFill>
                  </a:tcPr>
                </a:tc>
              </a:tr>
              <a:tr h="342892">
                <a:tc>
                  <a:txBody>
                    <a:bodyPr/>
                    <a:lstStyle/>
                    <a:p>
                      <a:pPr algn="l" rtl="0">
                        <a:lnSpc>
                          <a:spcPct val="115000"/>
                        </a:lnSpc>
                        <a:spcAft>
                          <a:spcPts val="0"/>
                        </a:spcAft>
                      </a:pPr>
                      <a:r>
                        <a:rPr lang="he-IL" sz="2000" dirty="0">
                          <a:effectLst/>
                          <a:latin typeface="David" pitchFamily="34" charset="-79"/>
                          <a:ea typeface="Calibri"/>
                          <a:cs typeface="David" pitchFamily="34" charset="-79"/>
                        </a:rPr>
                        <a:t>מאפה תנור</a:t>
                      </a:r>
                      <a:endParaRPr lang="en-US" sz="3200" dirty="0">
                        <a:effectLst/>
                        <a:latin typeface="David" pitchFamily="34" charset="-79"/>
                        <a:ea typeface="Calibri"/>
                        <a:cs typeface="David" pitchFamily="34" charset="-79"/>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40000"/>
                        <a:lumOff val="60000"/>
                      </a:schemeClr>
                    </a:solidFill>
                  </a:tcPr>
                </a:tc>
                <a:tc vMerge="1">
                  <a:txBody>
                    <a:bodyPr/>
                    <a:lstStyle/>
                    <a:p>
                      <a:pPr rtl="1"/>
                      <a:endParaRPr lang="he-IL"/>
                    </a:p>
                  </a:txBody>
                  <a:tcPr/>
                </a:tc>
              </a:tr>
              <a:tr h="342892">
                <a:tc>
                  <a:txBody>
                    <a:bodyPr/>
                    <a:lstStyle/>
                    <a:p>
                      <a:pPr algn="l" rtl="0">
                        <a:lnSpc>
                          <a:spcPct val="115000"/>
                        </a:lnSpc>
                        <a:spcAft>
                          <a:spcPts val="0"/>
                        </a:spcAft>
                      </a:pPr>
                      <a:r>
                        <a:rPr lang="he-IL" sz="2000" dirty="0">
                          <a:effectLst/>
                          <a:latin typeface="David" pitchFamily="34" charset="-79"/>
                          <a:ea typeface="Calibri"/>
                          <a:cs typeface="David" pitchFamily="34" charset="-79"/>
                        </a:rPr>
                        <a:t>מחבת</a:t>
                      </a:r>
                      <a:endParaRPr lang="en-US" sz="3200" dirty="0">
                        <a:effectLst/>
                        <a:latin typeface="David" pitchFamily="34" charset="-79"/>
                        <a:ea typeface="Calibri"/>
                        <a:cs typeface="David" pitchFamily="34" charset="-79"/>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40000"/>
                        <a:lumOff val="60000"/>
                      </a:schemeClr>
                    </a:solidFill>
                  </a:tcPr>
                </a:tc>
                <a:tc vMerge="1">
                  <a:txBody>
                    <a:bodyPr/>
                    <a:lstStyle/>
                    <a:p>
                      <a:pPr rtl="1"/>
                      <a:endParaRPr lang="he-IL"/>
                    </a:p>
                  </a:txBody>
                  <a:tcPr/>
                </a:tc>
              </a:tr>
              <a:tr h="342892">
                <a:tc>
                  <a:txBody>
                    <a:bodyPr/>
                    <a:lstStyle/>
                    <a:p>
                      <a:pPr algn="l" rtl="0">
                        <a:lnSpc>
                          <a:spcPct val="115000"/>
                        </a:lnSpc>
                        <a:spcAft>
                          <a:spcPts val="0"/>
                        </a:spcAft>
                      </a:pPr>
                      <a:r>
                        <a:rPr lang="he-IL" sz="2000" dirty="0">
                          <a:effectLst/>
                          <a:latin typeface="David" pitchFamily="34" charset="-79"/>
                          <a:ea typeface="Calibri"/>
                          <a:cs typeface="David" pitchFamily="34" charset="-79"/>
                        </a:rPr>
                        <a:t>מרחשת</a:t>
                      </a:r>
                      <a:endParaRPr lang="en-US" sz="3200" dirty="0">
                        <a:effectLst/>
                        <a:latin typeface="David" pitchFamily="34" charset="-79"/>
                        <a:ea typeface="Calibri"/>
                        <a:cs typeface="David" pitchFamily="34" charset="-79"/>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40000"/>
                        <a:lumOff val="60000"/>
                      </a:schemeClr>
                    </a:solidFill>
                  </a:tcPr>
                </a:tc>
                <a:tc vMerge="1">
                  <a:txBody>
                    <a:bodyPr/>
                    <a:lstStyle/>
                    <a:p>
                      <a:pPr rtl="1"/>
                      <a:endParaRPr lang="he-IL"/>
                    </a:p>
                  </a:txBody>
                  <a:tcPr/>
                </a:tc>
              </a:tr>
              <a:tr h="342892">
                <a:tc>
                  <a:txBody>
                    <a:bodyPr/>
                    <a:lstStyle/>
                    <a:p>
                      <a:pPr algn="l" rtl="0">
                        <a:lnSpc>
                          <a:spcPct val="115000"/>
                        </a:lnSpc>
                        <a:spcAft>
                          <a:spcPts val="0"/>
                        </a:spcAft>
                      </a:pPr>
                      <a:r>
                        <a:rPr lang="he-IL" sz="2000" dirty="0">
                          <a:effectLst/>
                          <a:latin typeface="David" pitchFamily="34" charset="-79"/>
                          <a:ea typeface="Calibri"/>
                          <a:cs typeface="David" pitchFamily="34" charset="-79"/>
                        </a:rPr>
                        <a:t>ביכורים</a:t>
                      </a:r>
                      <a:endParaRPr lang="en-US" sz="3200" dirty="0">
                        <a:effectLst/>
                        <a:latin typeface="David" pitchFamily="34" charset="-79"/>
                        <a:ea typeface="Calibri"/>
                        <a:cs typeface="David" pitchFamily="34" charset="-79"/>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40000"/>
                        <a:lumOff val="60000"/>
                      </a:schemeClr>
                    </a:solidFill>
                  </a:tcPr>
                </a:tc>
                <a:tc vMerge="1">
                  <a:txBody>
                    <a:bodyPr/>
                    <a:lstStyle/>
                    <a:p>
                      <a:pPr rtl="1"/>
                      <a:endParaRPr lang="he-IL"/>
                    </a:p>
                  </a:txBody>
                  <a:tcPr/>
                </a:tc>
              </a:tr>
              <a:tr h="342892">
                <a:tc>
                  <a:txBody>
                    <a:bodyPr/>
                    <a:lstStyle/>
                    <a:p>
                      <a:pPr algn="l" rtl="0">
                        <a:lnSpc>
                          <a:spcPct val="115000"/>
                        </a:lnSpc>
                        <a:spcAft>
                          <a:spcPts val="0"/>
                        </a:spcAft>
                      </a:pPr>
                      <a:r>
                        <a:rPr lang="he-IL" sz="2000" dirty="0">
                          <a:effectLst/>
                          <a:latin typeface="David" pitchFamily="34" charset="-79"/>
                          <a:ea typeface="Calibri"/>
                          <a:cs typeface="David" pitchFamily="34" charset="-79"/>
                        </a:rPr>
                        <a:t>בקר</a:t>
                      </a:r>
                      <a:endParaRPr lang="en-US" sz="3200" dirty="0">
                        <a:effectLst/>
                        <a:latin typeface="David" pitchFamily="34" charset="-79"/>
                        <a:ea typeface="Calibri"/>
                        <a:cs typeface="David" pitchFamily="34" charset="-79"/>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60000"/>
                        <a:lumOff val="40000"/>
                      </a:schemeClr>
                    </a:solidFill>
                  </a:tcPr>
                </a:tc>
                <a:tc rowSpan="3">
                  <a:txBody>
                    <a:bodyPr/>
                    <a:lstStyle/>
                    <a:p>
                      <a:pPr algn="ctr" rtl="0">
                        <a:lnSpc>
                          <a:spcPct val="115000"/>
                        </a:lnSpc>
                        <a:spcAft>
                          <a:spcPts val="0"/>
                        </a:spcAft>
                      </a:pPr>
                      <a:r>
                        <a:rPr lang="he-IL" sz="2000" dirty="0">
                          <a:effectLst/>
                          <a:latin typeface="David" pitchFamily="34" charset="-79"/>
                          <a:ea typeface="Calibri"/>
                          <a:cs typeface="David" pitchFamily="34" charset="-79"/>
                        </a:rPr>
                        <a:t>שלמים</a:t>
                      </a:r>
                      <a:endParaRPr lang="en-US" sz="3200" dirty="0">
                        <a:effectLst/>
                        <a:latin typeface="David" pitchFamily="34" charset="-79"/>
                        <a:ea typeface="Calibri"/>
                        <a:cs typeface="David" pitchFamily="34" charset="-79"/>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60000"/>
                        <a:lumOff val="40000"/>
                      </a:schemeClr>
                    </a:solidFill>
                  </a:tcPr>
                </a:tc>
              </a:tr>
              <a:tr h="342892">
                <a:tc>
                  <a:txBody>
                    <a:bodyPr/>
                    <a:lstStyle/>
                    <a:p>
                      <a:pPr algn="l" rtl="0">
                        <a:lnSpc>
                          <a:spcPct val="115000"/>
                        </a:lnSpc>
                        <a:spcAft>
                          <a:spcPts val="0"/>
                        </a:spcAft>
                      </a:pPr>
                      <a:r>
                        <a:rPr lang="he-IL" sz="2000" dirty="0">
                          <a:effectLst/>
                          <a:latin typeface="David" pitchFamily="34" charset="-79"/>
                          <a:ea typeface="Calibri"/>
                          <a:cs typeface="David" pitchFamily="34" charset="-79"/>
                        </a:rPr>
                        <a:t>כבשים</a:t>
                      </a:r>
                      <a:endParaRPr lang="en-US" sz="3200" dirty="0">
                        <a:effectLst/>
                        <a:latin typeface="David" pitchFamily="34" charset="-79"/>
                        <a:ea typeface="Calibri"/>
                        <a:cs typeface="David" pitchFamily="34" charset="-79"/>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60000"/>
                        <a:lumOff val="40000"/>
                      </a:schemeClr>
                    </a:solidFill>
                  </a:tcPr>
                </a:tc>
                <a:tc vMerge="1">
                  <a:txBody>
                    <a:bodyPr/>
                    <a:lstStyle/>
                    <a:p>
                      <a:pPr rtl="1"/>
                      <a:endParaRPr lang="he-IL"/>
                    </a:p>
                  </a:txBody>
                  <a:tcPr/>
                </a:tc>
              </a:tr>
              <a:tr h="342892">
                <a:tc>
                  <a:txBody>
                    <a:bodyPr/>
                    <a:lstStyle/>
                    <a:p>
                      <a:pPr algn="l" rtl="0">
                        <a:lnSpc>
                          <a:spcPct val="115000"/>
                        </a:lnSpc>
                        <a:spcAft>
                          <a:spcPts val="0"/>
                        </a:spcAft>
                      </a:pPr>
                      <a:r>
                        <a:rPr lang="he-IL" sz="2000" dirty="0">
                          <a:effectLst/>
                          <a:latin typeface="David" pitchFamily="34" charset="-79"/>
                          <a:ea typeface="Calibri"/>
                          <a:cs typeface="David" pitchFamily="34" charset="-79"/>
                        </a:rPr>
                        <a:t>עזים</a:t>
                      </a:r>
                      <a:endParaRPr lang="en-US" sz="3200" dirty="0">
                        <a:effectLst/>
                        <a:latin typeface="David" pitchFamily="34" charset="-79"/>
                        <a:ea typeface="Calibri"/>
                        <a:cs typeface="David" pitchFamily="34" charset="-79"/>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60000"/>
                        <a:lumOff val="40000"/>
                      </a:schemeClr>
                    </a:solidFill>
                  </a:tcPr>
                </a:tc>
                <a:tc vMerge="1">
                  <a:txBody>
                    <a:bodyPr/>
                    <a:lstStyle/>
                    <a:p>
                      <a:pPr rtl="1"/>
                      <a:endParaRPr lang="he-IL"/>
                    </a:p>
                  </a:txBody>
                  <a:tcPr/>
                </a:tc>
              </a:tr>
            </a:tbl>
          </a:graphicData>
        </a:graphic>
      </p:graphicFrame>
    </p:spTree>
    <p:extLst>
      <p:ext uri="{BB962C8B-B14F-4D97-AF65-F5344CB8AC3E}">
        <p14:creationId xmlns:p14="http://schemas.microsoft.com/office/powerpoint/2010/main" val="41652189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Effect transition="in" filter="fade">
                                      <p:cBhvr>
                                        <p:cTn id="9"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1850348197"/>
              </p:ext>
            </p:extLst>
          </p:nvPr>
        </p:nvGraphicFramePr>
        <p:xfrm>
          <a:off x="152399" y="60960"/>
          <a:ext cx="4298246" cy="5958840"/>
        </p:xfrm>
        <a:graphic>
          <a:graphicData uri="http://schemas.openxmlformats.org/drawingml/2006/table">
            <a:tbl>
              <a:tblPr firstRow="1" firstCol="1" bandRow="1"/>
              <a:tblGrid>
                <a:gridCol w="2057401"/>
                <a:gridCol w="2240845"/>
              </a:tblGrid>
              <a:tr h="342892">
                <a:tc>
                  <a:txBody>
                    <a:bodyPr/>
                    <a:lstStyle/>
                    <a:p>
                      <a:pPr algn="l" rtl="0">
                        <a:lnSpc>
                          <a:spcPct val="115000"/>
                        </a:lnSpc>
                        <a:spcAft>
                          <a:spcPts val="0"/>
                        </a:spcAft>
                      </a:pPr>
                      <a:r>
                        <a:rPr lang="he-IL" sz="2000" dirty="0">
                          <a:effectLst/>
                          <a:latin typeface="David" pitchFamily="34" charset="-79"/>
                          <a:ea typeface="Calibri"/>
                          <a:cs typeface="David" pitchFamily="34" charset="-79"/>
                        </a:rPr>
                        <a:t>בקר</a:t>
                      </a:r>
                      <a:endParaRPr lang="en-US" sz="3200" dirty="0">
                        <a:effectLst/>
                        <a:latin typeface="David" pitchFamily="34" charset="-79"/>
                        <a:ea typeface="Calibri"/>
                        <a:cs typeface="David" pitchFamily="34" charset="-79"/>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60000"/>
                        <a:lumOff val="40000"/>
                      </a:schemeClr>
                    </a:solidFill>
                  </a:tcPr>
                </a:tc>
                <a:tc rowSpan="3">
                  <a:txBody>
                    <a:bodyPr/>
                    <a:lstStyle/>
                    <a:p>
                      <a:pPr algn="ctr" rtl="0">
                        <a:lnSpc>
                          <a:spcPct val="115000"/>
                        </a:lnSpc>
                        <a:spcAft>
                          <a:spcPts val="0"/>
                        </a:spcAft>
                      </a:pPr>
                      <a:r>
                        <a:rPr lang="he-IL" sz="2000" dirty="0">
                          <a:effectLst/>
                          <a:latin typeface="David" pitchFamily="34" charset="-79"/>
                          <a:ea typeface="Calibri"/>
                          <a:cs typeface="David" pitchFamily="34" charset="-79"/>
                        </a:rPr>
                        <a:t>עולה</a:t>
                      </a:r>
                      <a:endParaRPr lang="en-US" sz="3200" dirty="0">
                        <a:effectLst/>
                        <a:latin typeface="David" pitchFamily="34" charset="-79"/>
                        <a:ea typeface="Calibri"/>
                        <a:cs typeface="David" pitchFamily="34" charset="-79"/>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60000"/>
                        <a:lumOff val="40000"/>
                      </a:schemeClr>
                    </a:solidFill>
                  </a:tcPr>
                </a:tc>
              </a:tr>
              <a:tr h="342892">
                <a:tc>
                  <a:txBody>
                    <a:bodyPr/>
                    <a:lstStyle/>
                    <a:p>
                      <a:pPr algn="l" rtl="0">
                        <a:lnSpc>
                          <a:spcPct val="115000"/>
                        </a:lnSpc>
                        <a:spcAft>
                          <a:spcPts val="0"/>
                        </a:spcAft>
                      </a:pPr>
                      <a:r>
                        <a:rPr lang="he-IL" sz="2000" dirty="0">
                          <a:effectLst/>
                          <a:latin typeface="David" pitchFamily="34" charset="-79"/>
                          <a:ea typeface="Calibri"/>
                          <a:cs typeface="David" pitchFamily="34" charset="-79"/>
                        </a:rPr>
                        <a:t>צאן</a:t>
                      </a:r>
                      <a:endParaRPr lang="en-US" sz="3200" dirty="0">
                        <a:effectLst/>
                        <a:latin typeface="David" pitchFamily="34" charset="-79"/>
                        <a:ea typeface="Calibri"/>
                        <a:cs typeface="David" pitchFamily="34" charset="-79"/>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60000"/>
                        <a:lumOff val="40000"/>
                      </a:schemeClr>
                    </a:solidFill>
                  </a:tcPr>
                </a:tc>
                <a:tc vMerge="1">
                  <a:txBody>
                    <a:bodyPr/>
                    <a:lstStyle/>
                    <a:p>
                      <a:pPr rtl="1"/>
                      <a:endParaRPr lang="he-IL"/>
                    </a:p>
                  </a:txBody>
                  <a:tcPr/>
                </a:tc>
              </a:tr>
              <a:tr h="342892">
                <a:tc>
                  <a:txBody>
                    <a:bodyPr/>
                    <a:lstStyle/>
                    <a:p>
                      <a:pPr algn="l" rtl="0">
                        <a:lnSpc>
                          <a:spcPct val="115000"/>
                        </a:lnSpc>
                        <a:spcAft>
                          <a:spcPts val="0"/>
                        </a:spcAft>
                      </a:pPr>
                      <a:r>
                        <a:rPr lang="he-IL" sz="2000" dirty="0">
                          <a:effectLst/>
                          <a:latin typeface="David" pitchFamily="34" charset="-79"/>
                          <a:ea typeface="Calibri"/>
                          <a:cs typeface="David" pitchFamily="34" charset="-79"/>
                        </a:rPr>
                        <a:t>עוף</a:t>
                      </a:r>
                      <a:endParaRPr lang="en-US" sz="3200" dirty="0">
                        <a:effectLst/>
                        <a:latin typeface="David" pitchFamily="34" charset="-79"/>
                        <a:ea typeface="Calibri"/>
                        <a:cs typeface="David" pitchFamily="34" charset="-79"/>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60000"/>
                        <a:lumOff val="40000"/>
                      </a:schemeClr>
                    </a:solidFill>
                  </a:tcPr>
                </a:tc>
                <a:tc vMerge="1">
                  <a:txBody>
                    <a:bodyPr/>
                    <a:lstStyle/>
                    <a:p>
                      <a:pPr rtl="1"/>
                      <a:endParaRPr lang="he-IL"/>
                    </a:p>
                  </a:txBody>
                  <a:tcPr/>
                </a:tc>
              </a:tr>
              <a:tr h="342892">
                <a:tc>
                  <a:txBody>
                    <a:bodyPr/>
                    <a:lstStyle/>
                    <a:p>
                      <a:pPr algn="l" rtl="0">
                        <a:lnSpc>
                          <a:spcPct val="115000"/>
                        </a:lnSpc>
                        <a:spcAft>
                          <a:spcPts val="0"/>
                        </a:spcAft>
                      </a:pPr>
                      <a:r>
                        <a:rPr lang="he-IL" sz="2000" dirty="0">
                          <a:effectLst/>
                          <a:latin typeface="David" pitchFamily="34" charset="-79"/>
                          <a:ea typeface="Calibri"/>
                          <a:cs typeface="David" pitchFamily="34" charset="-79"/>
                        </a:rPr>
                        <a:t>סולת</a:t>
                      </a:r>
                      <a:endParaRPr lang="en-US" sz="3200" dirty="0">
                        <a:effectLst/>
                        <a:latin typeface="David" pitchFamily="34" charset="-79"/>
                        <a:ea typeface="Calibri"/>
                        <a:cs typeface="David" pitchFamily="34" charset="-79"/>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40000"/>
                        <a:lumOff val="60000"/>
                      </a:schemeClr>
                    </a:solidFill>
                  </a:tcPr>
                </a:tc>
                <a:tc rowSpan="5">
                  <a:txBody>
                    <a:bodyPr/>
                    <a:lstStyle/>
                    <a:p>
                      <a:pPr algn="ctr" rtl="0">
                        <a:lnSpc>
                          <a:spcPct val="115000"/>
                        </a:lnSpc>
                        <a:spcAft>
                          <a:spcPts val="0"/>
                        </a:spcAft>
                      </a:pPr>
                      <a:r>
                        <a:rPr lang="he-IL" sz="2000" dirty="0">
                          <a:effectLst/>
                          <a:latin typeface="David" pitchFamily="34" charset="-79"/>
                          <a:ea typeface="Calibri"/>
                          <a:cs typeface="David" pitchFamily="34" charset="-79"/>
                        </a:rPr>
                        <a:t>מנחה</a:t>
                      </a:r>
                      <a:endParaRPr lang="en-US" sz="3200" dirty="0">
                        <a:effectLst/>
                        <a:latin typeface="David" pitchFamily="34" charset="-79"/>
                        <a:ea typeface="Calibri"/>
                        <a:cs typeface="David" pitchFamily="34" charset="-79"/>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40000"/>
                        <a:lumOff val="60000"/>
                      </a:schemeClr>
                    </a:solidFill>
                  </a:tcPr>
                </a:tc>
              </a:tr>
              <a:tr h="342892">
                <a:tc>
                  <a:txBody>
                    <a:bodyPr/>
                    <a:lstStyle/>
                    <a:p>
                      <a:pPr algn="l" rtl="0">
                        <a:lnSpc>
                          <a:spcPct val="115000"/>
                        </a:lnSpc>
                        <a:spcAft>
                          <a:spcPts val="0"/>
                        </a:spcAft>
                      </a:pPr>
                      <a:r>
                        <a:rPr lang="he-IL" sz="2000" dirty="0">
                          <a:effectLst/>
                          <a:latin typeface="David" pitchFamily="34" charset="-79"/>
                          <a:ea typeface="Calibri"/>
                          <a:cs typeface="David" pitchFamily="34" charset="-79"/>
                        </a:rPr>
                        <a:t>מאפה תנור</a:t>
                      </a:r>
                      <a:endParaRPr lang="en-US" sz="3200" dirty="0">
                        <a:effectLst/>
                        <a:latin typeface="David" pitchFamily="34" charset="-79"/>
                        <a:ea typeface="Calibri"/>
                        <a:cs typeface="David" pitchFamily="34" charset="-79"/>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40000"/>
                        <a:lumOff val="60000"/>
                      </a:schemeClr>
                    </a:solidFill>
                  </a:tcPr>
                </a:tc>
                <a:tc vMerge="1">
                  <a:txBody>
                    <a:bodyPr/>
                    <a:lstStyle/>
                    <a:p>
                      <a:pPr rtl="1"/>
                      <a:endParaRPr lang="he-IL"/>
                    </a:p>
                  </a:txBody>
                  <a:tcPr/>
                </a:tc>
              </a:tr>
              <a:tr h="342892">
                <a:tc>
                  <a:txBody>
                    <a:bodyPr/>
                    <a:lstStyle/>
                    <a:p>
                      <a:pPr algn="l" rtl="0">
                        <a:lnSpc>
                          <a:spcPct val="115000"/>
                        </a:lnSpc>
                        <a:spcAft>
                          <a:spcPts val="0"/>
                        </a:spcAft>
                      </a:pPr>
                      <a:r>
                        <a:rPr lang="he-IL" sz="2000" dirty="0">
                          <a:effectLst/>
                          <a:latin typeface="David" pitchFamily="34" charset="-79"/>
                          <a:ea typeface="Calibri"/>
                          <a:cs typeface="David" pitchFamily="34" charset="-79"/>
                        </a:rPr>
                        <a:t>מחבת</a:t>
                      </a:r>
                      <a:endParaRPr lang="en-US" sz="3200" dirty="0">
                        <a:effectLst/>
                        <a:latin typeface="David" pitchFamily="34" charset="-79"/>
                        <a:ea typeface="Calibri"/>
                        <a:cs typeface="David" pitchFamily="34" charset="-79"/>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40000"/>
                        <a:lumOff val="60000"/>
                      </a:schemeClr>
                    </a:solidFill>
                  </a:tcPr>
                </a:tc>
                <a:tc vMerge="1">
                  <a:txBody>
                    <a:bodyPr/>
                    <a:lstStyle/>
                    <a:p>
                      <a:pPr rtl="1"/>
                      <a:endParaRPr lang="he-IL"/>
                    </a:p>
                  </a:txBody>
                  <a:tcPr/>
                </a:tc>
              </a:tr>
              <a:tr h="342892">
                <a:tc>
                  <a:txBody>
                    <a:bodyPr/>
                    <a:lstStyle/>
                    <a:p>
                      <a:pPr algn="l" rtl="0">
                        <a:lnSpc>
                          <a:spcPct val="115000"/>
                        </a:lnSpc>
                        <a:spcAft>
                          <a:spcPts val="0"/>
                        </a:spcAft>
                      </a:pPr>
                      <a:r>
                        <a:rPr lang="he-IL" sz="2000" dirty="0">
                          <a:effectLst/>
                          <a:latin typeface="David" pitchFamily="34" charset="-79"/>
                          <a:ea typeface="Calibri"/>
                          <a:cs typeface="David" pitchFamily="34" charset="-79"/>
                        </a:rPr>
                        <a:t>מרחשת</a:t>
                      </a:r>
                      <a:endParaRPr lang="en-US" sz="3200" dirty="0">
                        <a:effectLst/>
                        <a:latin typeface="David" pitchFamily="34" charset="-79"/>
                        <a:ea typeface="Calibri"/>
                        <a:cs typeface="David" pitchFamily="34" charset="-79"/>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40000"/>
                        <a:lumOff val="60000"/>
                      </a:schemeClr>
                    </a:solidFill>
                  </a:tcPr>
                </a:tc>
                <a:tc vMerge="1">
                  <a:txBody>
                    <a:bodyPr/>
                    <a:lstStyle/>
                    <a:p>
                      <a:pPr rtl="1"/>
                      <a:endParaRPr lang="he-IL"/>
                    </a:p>
                  </a:txBody>
                  <a:tcPr/>
                </a:tc>
              </a:tr>
              <a:tr h="342892">
                <a:tc>
                  <a:txBody>
                    <a:bodyPr/>
                    <a:lstStyle/>
                    <a:p>
                      <a:pPr algn="l" rtl="0">
                        <a:lnSpc>
                          <a:spcPct val="115000"/>
                        </a:lnSpc>
                        <a:spcAft>
                          <a:spcPts val="0"/>
                        </a:spcAft>
                      </a:pPr>
                      <a:r>
                        <a:rPr lang="he-IL" sz="2000" dirty="0">
                          <a:effectLst/>
                          <a:latin typeface="David" pitchFamily="34" charset="-79"/>
                          <a:ea typeface="Calibri"/>
                          <a:cs typeface="David" pitchFamily="34" charset="-79"/>
                        </a:rPr>
                        <a:t>ביכורים</a:t>
                      </a:r>
                      <a:endParaRPr lang="en-US" sz="3200" dirty="0">
                        <a:effectLst/>
                        <a:latin typeface="David" pitchFamily="34" charset="-79"/>
                        <a:ea typeface="Calibri"/>
                        <a:cs typeface="David" pitchFamily="34" charset="-79"/>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40000"/>
                        <a:lumOff val="60000"/>
                      </a:schemeClr>
                    </a:solidFill>
                  </a:tcPr>
                </a:tc>
                <a:tc vMerge="1">
                  <a:txBody>
                    <a:bodyPr/>
                    <a:lstStyle/>
                    <a:p>
                      <a:pPr rtl="1"/>
                      <a:endParaRPr lang="he-IL"/>
                    </a:p>
                  </a:txBody>
                  <a:tcPr/>
                </a:tc>
              </a:tr>
              <a:tr h="342892">
                <a:tc>
                  <a:txBody>
                    <a:bodyPr/>
                    <a:lstStyle/>
                    <a:p>
                      <a:pPr algn="l" rtl="0">
                        <a:lnSpc>
                          <a:spcPct val="115000"/>
                        </a:lnSpc>
                        <a:spcAft>
                          <a:spcPts val="0"/>
                        </a:spcAft>
                      </a:pPr>
                      <a:r>
                        <a:rPr lang="he-IL" sz="2000" dirty="0">
                          <a:effectLst/>
                          <a:latin typeface="David" pitchFamily="34" charset="-79"/>
                          <a:ea typeface="Calibri"/>
                          <a:cs typeface="David" pitchFamily="34" charset="-79"/>
                        </a:rPr>
                        <a:t>בקר</a:t>
                      </a:r>
                      <a:endParaRPr lang="en-US" sz="3200" dirty="0">
                        <a:effectLst/>
                        <a:latin typeface="David" pitchFamily="34" charset="-79"/>
                        <a:ea typeface="Calibri"/>
                        <a:cs typeface="David" pitchFamily="34" charset="-79"/>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60000"/>
                        <a:lumOff val="40000"/>
                      </a:schemeClr>
                    </a:solidFill>
                  </a:tcPr>
                </a:tc>
                <a:tc rowSpan="3">
                  <a:txBody>
                    <a:bodyPr/>
                    <a:lstStyle/>
                    <a:p>
                      <a:pPr algn="ctr" rtl="0">
                        <a:lnSpc>
                          <a:spcPct val="115000"/>
                        </a:lnSpc>
                        <a:spcAft>
                          <a:spcPts val="0"/>
                        </a:spcAft>
                      </a:pPr>
                      <a:r>
                        <a:rPr lang="he-IL" sz="2000" dirty="0">
                          <a:effectLst/>
                          <a:latin typeface="David" pitchFamily="34" charset="-79"/>
                          <a:ea typeface="Calibri"/>
                          <a:cs typeface="David" pitchFamily="34" charset="-79"/>
                        </a:rPr>
                        <a:t>שלמים</a:t>
                      </a:r>
                      <a:endParaRPr lang="en-US" sz="3200" dirty="0">
                        <a:effectLst/>
                        <a:latin typeface="David" pitchFamily="34" charset="-79"/>
                        <a:ea typeface="Calibri"/>
                        <a:cs typeface="David" pitchFamily="34" charset="-79"/>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60000"/>
                        <a:lumOff val="40000"/>
                      </a:schemeClr>
                    </a:solidFill>
                  </a:tcPr>
                </a:tc>
              </a:tr>
              <a:tr h="342892">
                <a:tc>
                  <a:txBody>
                    <a:bodyPr/>
                    <a:lstStyle/>
                    <a:p>
                      <a:pPr algn="l" rtl="0">
                        <a:lnSpc>
                          <a:spcPct val="115000"/>
                        </a:lnSpc>
                        <a:spcAft>
                          <a:spcPts val="0"/>
                        </a:spcAft>
                      </a:pPr>
                      <a:r>
                        <a:rPr lang="he-IL" sz="2000" dirty="0">
                          <a:effectLst/>
                          <a:latin typeface="David" pitchFamily="34" charset="-79"/>
                          <a:ea typeface="Calibri"/>
                          <a:cs typeface="David" pitchFamily="34" charset="-79"/>
                        </a:rPr>
                        <a:t>כבשים</a:t>
                      </a:r>
                      <a:endParaRPr lang="en-US" sz="3200" dirty="0">
                        <a:effectLst/>
                        <a:latin typeface="David" pitchFamily="34" charset="-79"/>
                        <a:ea typeface="Calibri"/>
                        <a:cs typeface="David" pitchFamily="34" charset="-79"/>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60000"/>
                        <a:lumOff val="40000"/>
                      </a:schemeClr>
                    </a:solidFill>
                  </a:tcPr>
                </a:tc>
                <a:tc vMerge="1">
                  <a:txBody>
                    <a:bodyPr/>
                    <a:lstStyle/>
                    <a:p>
                      <a:pPr rtl="1"/>
                      <a:endParaRPr lang="he-IL"/>
                    </a:p>
                  </a:txBody>
                  <a:tcPr/>
                </a:tc>
              </a:tr>
              <a:tr h="342892">
                <a:tc>
                  <a:txBody>
                    <a:bodyPr/>
                    <a:lstStyle/>
                    <a:p>
                      <a:pPr algn="l" rtl="0">
                        <a:lnSpc>
                          <a:spcPct val="115000"/>
                        </a:lnSpc>
                        <a:spcAft>
                          <a:spcPts val="0"/>
                        </a:spcAft>
                      </a:pPr>
                      <a:r>
                        <a:rPr lang="he-IL" sz="2000" dirty="0">
                          <a:effectLst/>
                          <a:latin typeface="David" pitchFamily="34" charset="-79"/>
                          <a:ea typeface="Calibri"/>
                          <a:cs typeface="David" pitchFamily="34" charset="-79"/>
                        </a:rPr>
                        <a:t>עזים</a:t>
                      </a:r>
                      <a:endParaRPr lang="en-US" sz="3200" dirty="0">
                        <a:effectLst/>
                        <a:latin typeface="David" pitchFamily="34" charset="-79"/>
                        <a:ea typeface="Calibri"/>
                        <a:cs typeface="David" pitchFamily="34" charset="-79"/>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60000"/>
                        <a:lumOff val="40000"/>
                      </a:schemeClr>
                    </a:solidFill>
                  </a:tcPr>
                </a:tc>
                <a:tc vMerge="1">
                  <a:txBody>
                    <a:bodyPr/>
                    <a:lstStyle/>
                    <a:p>
                      <a:pPr rtl="1"/>
                      <a:endParaRPr lang="he-IL"/>
                    </a:p>
                  </a:txBody>
                  <a:tcPr/>
                </a:tc>
              </a:tr>
              <a:tr h="342892">
                <a:tc>
                  <a:txBody>
                    <a:bodyPr/>
                    <a:lstStyle/>
                    <a:p>
                      <a:pPr algn="l" rtl="0">
                        <a:lnSpc>
                          <a:spcPct val="115000"/>
                        </a:lnSpc>
                        <a:spcAft>
                          <a:spcPts val="0"/>
                        </a:spcAft>
                      </a:pPr>
                      <a:r>
                        <a:rPr lang="he-IL" sz="2000" dirty="0">
                          <a:effectLst/>
                          <a:latin typeface="David" pitchFamily="34" charset="-79"/>
                          <a:ea typeface="Calibri"/>
                          <a:cs typeface="David" pitchFamily="34" charset="-79"/>
                        </a:rPr>
                        <a:t>כהן משיח-פרה</a:t>
                      </a:r>
                      <a:endParaRPr lang="en-US" sz="3200" dirty="0">
                        <a:effectLst/>
                        <a:latin typeface="David" pitchFamily="34" charset="-79"/>
                        <a:ea typeface="Calibri"/>
                        <a:cs typeface="David" pitchFamily="34" charset="-79"/>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60000"/>
                        <a:lumOff val="40000"/>
                      </a:schemeClr>
                    </a:solidFill>
                  </a:tcPr>
                </a:tc>
                <a:tc rowSpan="6">
                  <a:txBody>
                    <a:bodyPr/>
                    <a:lstStyle/>
                    <a:p>
                      <a:pPr algn="ctr" rtl="0">
                        <a:lnSpc>
                          <a:spcPct val="115000"/>
                        </a:lnSpc>
                        <a:spcAft>
                          <a:spcPts val="0"/>
                        </a:spcAft>
                      </a:pPr>
                      <a:r>
                        <a:rPr lang="he-IL" sz="2000" dirty="0">
                          <a:effectLst/>
                          <a:latin typeface="David" pitchFamily="34" charset="-79"/>
                          <a:ea typeface="Calibri"/>
                          <a:cs typeface="David" pitchFamily="34" charset="-79"/>
                        </a:rPr>
                        <a:t>חטאת בשגגה</a:t>
                      </a:r>
                      <a:endParaRPr lang="en-US" sz="3200" dirty="0">
                        <a:effectLst/>
                        <a:latin typeface="David" pitchFamily="34" charset="-79"/>
                        <a:ea typeface="Calibri"/>
                        <a:cs typeface="David" pitchFamily="34" charset="-79"/>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60000"/>
                        <a:lumOff val="40000"/>
                      </a:schemeClr>
                    </a:solidFill>
                  </a:tcPr>
                </a:tc>
              </a:tr>
              <a:tr h="346740">
                <a:tc>
                  <a:txBody>
                    <a:bodyPr/>
                    <a:lstStyle/>
                    <a:p>
                      <a:pPr algn="l" rtl="0">
                        <a:lnSpc>
                          <a:spcPct val="115000"/>
                        </a:lnSpc>
                        <a:spcAft>
                          <a:spcPts val="0"/>
                        </a:spcAft>
                      </a:pPr>
                      <a:r>
                        <a:rPr lang="he-IL" sz="2000" dirty="0">
                          <a:effectLst/>
                          <a:latin typeface="David" pitchFamily="34" charset="-79"/>
                          <a:ea typeface="Calibri"/>
                          <a:cs typeface="David" pitchFamily="34" charset="-79"/>
                        </a:rPr>
                        <a:t>כל עדת </a:t>
                      </a:r>
                      <a:r>
                        <a:rPr lang="he-IL" sz="2000" dirty="0" smtClean="0">
                          <a:effectLst/>
                          <a:latin typeface="David" pitchFamily="34" charset="-79"/>
                          <a:ea typeface="Calibri"/>
                          <a:cs typeface="David" pitchFamily="34" charset="-79"/>
                        </a:rPr>
                        <a:t>ישראל– פר</a:t>
                      </a:r>
                      <a:endParaRPr lang="en-US" sz="3200" dirty="0">
                        <a:effectLst/>
                        <a:latin typeface="David" pitchFamily="34" charset="-79"/>
                        <a:ea typeface="Calibri"/>
                        <a:cs typeface="David" pitchFamily="34" charset="-79"/>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60000"/>
                        <a:lumOff val="40000"/>
                      </a:schemeClr>
                    </a:solidFill>
                  </a:tcPr>
                </a:tc>
                <a:tc vMerge="1">
                  <a:txBody>
                    <a:bodyPr/>
                    <a:lstStyle/>
                    <a:p>
                      <a:pPr rtl="1"/>
                      <a:endParaRPr lang="he-IL"/>
                    </a:p>
                  </a:txBody>
                  <a:tcPr/>
                </a:tc>
              </a:tr>
              <a:tr h="342892">
                <a:tc>
                  <a:txBody>
                    <a:bodyPr/>
                    <a:lstStyle/>
                    <a:p>
                      <a:pPr algn="l" rtl="0">
                        <a:lnSpc>
                          <a:spcPct val="115000"/>
                        </a:lnSpc>
                        <a:spcAft>
                          <a:spcPts val="0"/>
                        </a:spcAft>
                      </a:pPr>
                      <a:r>
                        <a:rPr lang="he-IL" sz="2000" dirty="0">
                          <a:effectLst/>
                          <a:latin typeface="David" pitchFamily="34" charset="-79"/>
                          <a:ea typeface="Calibri"/>
                          <a:cs typeface="David" pitchFamily="34" charset="-79"/>
                        </a:rPr>
                        <a:t>נשיא – שעיר</a:t>
                      </a:r>
                      <a:endParaRPr lang="en-US" sz="3200" dirty="0">
                        <a:effectLst/>
                        <a:latin typeface="David" pitchFamily="34" charset="-79"/>
                        <a:ea typeface="Calibri"/>
                        <a:cs typeface="David" pitchFamily="34" charset="-79"/>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60000"/>
                        <a:lumOff val="40000"/>
                      </a:schemeClr>
                    </a:solidFill>
                  </a:tcPr>
                </a:tc>
                <a:tc vMerge="1">
                  <a:txBody>
                    <a:bodyPr/>
                    <a:lstStyle/>
                    <a:p>
                      <a:pPr rtl="1"/>
                      <a:endParaRPr lang="he-IL"/>
                    </a:p>
                  </a:txBody>
                  <a:tcPr/>
                </a:tc>
              </a:tr>
              <a:tr h="342892">
                <a:tc>
                  <a:txBody>
                    <a:bodyPr/>
                    <a:lstStyle/>
                    <a:p>
                      <a:pPr algn="l" rtl="0">
                        <a:lnSpc>
                          <a:spcPct val="115000"/>
                        </a:lnSpc>
                        <a:spcAft>
                          <a:spcPts val="0"/>
                        </a:spcAft>
                      </a:pPr>
                      <a:r>
                        <a:rPr lang="he-IL" sz="2000" dirty="0">
                          <a:effectLst/>
                          <a:latin typeface="David" pitchFamily="34" charset="-79"/>
                          <a:ea typeface="Calibri"/>
                          <a:cs typeface="David" pitchFamily="34" charset="-79"/>
                        </a:rPr>
                        <a:t>נפש – כבשה</a:t>
                      </a:r>
                      <a:endParaRPr lang="en-US" sz="3200" dirty="0">
                        <a:effectLst/>
                        <a:latin typeface="David" pitchFamily="34" charset="-79"/>
                        <a:ea typeface="Calibri"/>
                        <a:cs typeface="David" pitchFamily="34" charset="-79"/>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60000"/>
                        <a:lumOff val="40000"/>
                      </a:schemeClr>
                    </a:solidFill>
                  </a:tcPr>
                </a:tc>
                <a:tc vMerge="1">
                  <a:txBody>
                    <a:bodyPr/>
                    <a:lstStyle/>
                    <a:p>
                      <a:pPr rtl="1"/>
                      <a:endParaRPr lang="he-IL"/>
                    </a:p>
                  </a:txBody>
                  <a:tcPr/>
                </a:tc>
              </a:tr>
              <a:tr h="342892">
                <a:tc>
                  <a:txBody>
                    <a:bodyPr/>
                    <a:lstStyle/>
                    <a:p>
                      <a:pPr algn="l" rtl="0">
                        <a:lnSpc>
                          <a:spcPct val="115000"/>
                        </a:lnSpc>
                        <a:spcAft>
                          <a:spcPts val="0"/>
                        </a:spcAft>
                      </a:pPr>
                      <a:r>
                        <a:rPr lang="he-IL" sz="2000" dirty="0">
                          <a:effectLst/>
                          <a:latin typeface="David" pitchFamily="34" charset="-79"/>
                          <a:ea typeface="Calibri"/>
                          <a:cs typeface="David" pitchFamily="34" charset="-79"/>
                        </a:rPr>
                        <a:t>נפש – שעירה</a:t>
                      </a:r>
                      <a:endParaRPr lang="en-US" sz="3200" dirty="0">
                        <a:effectLst/>
                        <a:latin typeface="David" pitchFamily="34" charset="-79"/>
                        <a:ea typeface="Calibri"/>
                        <a:cs typeface="David" pitchFamily="34" charset="-79"/>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60000"/>
                        <a:lumOff val="40000"/>
                      </a:schemeClr>
                    </a:solidFill>
                  </a:tcPr>
                </a:tc>
                <a:tc vMerge="1">
                  <a:txBody>
                    <a:bodyPr/>
                    <a:lstStyle/>
                    <a:p>
                      <a:pPr rtl="1"/>
                      <a:endParaRPr lang="he-IL"/>
                    </a:p>
                  </a:txBody>
                  <a:tcPr/>
                </a:tc>
              </a:tr>
              <a:tr h="342892">
                <a:tc>
                  <a:txBody>
                    <a:bodyPr/>
                    <a:lstStyle/>
                    <a:p>
                      <a:pPr algn="l" rtl="0">
                        <a:lnSpc>
                          <a:spcPct val="115000"/>
                        </a:lnSpc>
                        <a:spcAft>
                          <a:spcPts val="0"/>
                        </a:spcAft>
                      </a:pPr>
                      <a:r>
                        <a:rPr lang="he-IL" sz="2000" dirty="0">
                          <a:effectLst/>
                          <a:latin typeface="David" pitchFamily="34" charset="-79"/>
                          <a:ea typeface="Calibri"/>
                          <a:cs typeface="David" pitchFamily="34" charset="-79"/>
                        </a:rPr>
                        <a:t>עולה ויורד</a:t>
                      </a:r>
                      <a:endParaRPr lang="en-US" sz="3200" dirty="0">
                        <a:effectLst/>
                        <a:latin typeface="David" pitchFamily="34" charset="-79"/>
                        <a:ea typeface="Calibri"/>
                        <a:cs typeface="David" pitchFamily="34" charset="-79"/>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60000"/>
                        <a:lumOff val="40000"/>
                      </a:schemeClr>
                    </a:solidFill>
                  </a:tcPr>
                </a:tc>
                <a:tc vMerge="1">
                  <a:txBody>
                    <a:bodyPr/>
                    <a:lstStyle/>
                    <a:p>
                      <a:pPr rtl="1"/>
                      <a:endParaRPr lang="he-IL"/>
                    </a:p>
                  </a:txBody>
                  <a:tcPr/>
                </a:tc>
              </a:tr>
            </a:tbl>
          </a:graphicData>
        </a:graphic>
      </p:graphicFrame>
    </p:spTree>
    <p:extLst>
      <p:ext uri="{BB962C8B-B14F-4D97-AF65-F5344CB8AC3E}">
        <p14:creationId xmlns:p14="http://schemas.microsoft.com/office/powerpoint/2010/main" val="22686411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Effect transition="in" filter="fade">
                                      <p:cBhvr>
                                        <p:cTn id="9"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2563150297"/>
              </p:ext>
            </p:extLst>
          </p:nvPr>
        </p:nvGraphicFramePr>
        <p:xfrm>
          <a:off x="152399" y="-76200"/>
          <a:ext cx="4298246" cy="7010400"/>
        </p:xfrm>
        <a:graphic>
          <a:graphicData uri="http://schemas.openxmlformats.org/drawingml/2006/table">
            <a:tbl>
              <a:tblPr firstRow="1" firstCol="1" bandRow="1"/>
              <a:tblGrid>
                <a:gridCol w="2057401"/>
                <a:gridCol w="2240845"/>
              </a:tblGrid>
              <a:tr h="339465">
                <a:tc>
                  <a:txBody>
                    <a:bodyPr/>
                    <a:lstStyle/>
                    <a:p>
                      <a:pPr algn="l" rtl="0">
                        <a:lnSpc>
                          <a:spcPct val="115000"/>
                        </a:lnSpc>
                        <a:spcAft>
                          <a:spcPts val="0"/>
                        </a:spcAft>
                      </a:pPr>
                      <a:r>
                        <a:rPr lang="he-IL" sz="2000" dirty="0">
                          <a:effectLst/>
                          <a:latin typeface="David" pitchFamily="34" charset="-79"/>
                          <a:ea typeface="Calibri"/>
                          <a:cs typeface="David" pitchFamily="34" charset="-79"/>
                        </a:rPr>
                        <a:t>בקר</a:t>
                      </a:r>
                      <a:endParaRPr lang="en-US" sz="3200" dirty="0">
                        <a:effectLst/>
                        <a:latin typeface="David" pitchFamily="34" charset="-79"/>
                        <a:ea typeface="Calibri"/>
                        <a:cs typeface="David" pitchFamily="34" charset="-79"/>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60000"/>
                        <a:lumOff val="40000"/>
                      </a:schemeClr>
                    </a:solidFill>
                  </a:tcPr>
                </a:tc>
                <a:tc rowSpan="3">
                  <a:txBody>
                    <a:bodyPr/>
                    <a:lstStyle/>
                    <a:p>
                      <a:pPr algn="ctr" rtl="0">
                        <a:lnSpc>
                          <a:spcPct val="115000"/>
                        </a:lnSpc>
                        <a:spcAft>
                          <a:spcPts val="0"/>
                        </a:spcAft>
                      </a:pPr>
                      <a:r>
                        <a:rPr lang="he-IL" sz="2000" dirty="0">
                          <a:effectLst/>
                          <a:latin typeface="David" pitchFamily="34" charset="-79"/>
                          <a:ea typeface="Calibri"/>
                          <a:cs typeface="David" pitchFamily="34" charset="-79"/>
                        </a:rPr>
                        <a:t>עולה</a:t>
                      </a:r>
                      <a:endParaRPr lang="en-US" sz="3200" dirty="0">
                        <a:effectLst/>
                        <a:latin typeface="David" pitchFamily="34" charset="-79"/>
                        <a:ea typeface="Calibri"/>
                        <a:cs typeface="David" pitchFamily="34" charset="-79"/>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60000"/>
                        <a:lumOff val="40000"/>
                      </a:schemeClr>
                    </a:solidFill>
                  </a:tcPr>
                </a:tc>
              </a:tr>
              <a:tr h="339465">
                <a:tc>
                  <a:txBody>
                    <a:bodyPr/>
                    <a:lstStyle/>
                    <a:p>
                      <a:pPr algn="l" rtl="0">
                        <a:lnSpc>
                          <a:spcPct val="115000"/>
                        </a:lnSpc>
                        <a:spcAft>
                          <a:spcPts val="0"/>
                        </a:spcAft>
                      </a:pPr>
                      <a:r>
                        <a:rPr lang="he-IL" sz="2000" dirty="0">
                          <a:effectLst/>
                          <a:latin typeface="David" pitchFamily="34" charset="-79"/>
                          <a:ea typeface="Calibri"/>
                          <a:cs typeface="David" pitchFamily="34" charset="-79"/>
                        </a:rPr>
                        <a:t>צאן</a:t>
                      </a:r>
                      <a:endParaRPr lang="en-US" sz="3200" dirty="0">
                        <a:effectLst/>
                        <a:latin typeface="David" pitchFamily="34" charset="-79"/>
                        <a:ea typeface="Calibri"/>
                        <a:cs typeface="David" pitchFamily="34" charset="-79"/>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60000"/>
                        <a:lumOff val="40000"/>
                      </a:schemeClr>
                    </a:solidFill>
                  </a:tcPr>
                </a:tc>
                <a:tc vMerge="1">
                  <a:txBody>
                    <a:bodyPr/>
                    <a:lstStyle/>
                    <a:p>
                      <a:pPr rtl="1"/>
                      <a:endParaRPr lang="he-IL"/>
                    </a:p>
                  </a:txBody>
                  <a:tcPr/>
                </a:tc>
              </a:tr>
              <a:tr h="339465">
                <a:tc>
                  <a:txBody>
                    <a:bodyPr/>
                    <a:lstStyle/>
                    <a:p>
                      <a:pPr algn="l" rtl="0">
                        <a:lnSpc>
                          <a:spcPct val="115000"/>
                        </a:lnSpc>
                        <a:spcAft>
                          <a:spcPts val="0"/>
                        </a:spcAft>
                      </a:pPr>
                      <a:r>
                        <a:rPr lang="he-IL" sz="2000" dirty="0">
                          <a:effectLst/>
                          <a:latin typeface="David" pitchFamily="34" charset="-79"/>
                          <a:ea typeface="Calibri"/>
                          <a:cs typeface="David" pitchFamily="34" charset="-79"/>
                        </a:rPr>
                        <a:t>עוף</a:t>
                      </a:r>
                      <a:endParaRPr lang="en-US" sz="3200" dirty="0">
                        <a:effectLst/>
                        <a:latin typeface="David" pitchFamily="34" charset="-79"/>
                        <a:ea typeface="Calibri"/>
                        <a:cs typeface="David" pitchFamily="34" charset="-79"/>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60000"/>
                        <a:lumOff val="40000"/>
                      </a:schemeClr>
                    </a:solidFill>
                  </a:tcPr>
                </a:tc>
                <a:tc vMerge="1">
                  <a:txBody>
                    <a:bodyPr/>
                    <a:lstStyle/>
                    <a:p>
                      <a:pPr rtl="1"/>
                      <a:endParaRPr lang="he-IL"/>
                    </a:p>
                  </a:txBody>
                  <a:tcPr/>
                </a:tc>
              </a:tr>
              <a:tr h="339465">
                <a:tc>
                  <a:txBody>
                    <a:bodyPr/>
                    <a:lstStyle/>
                    <a:p>
                      <a:pPr algn="l" rtl="0">
                        <a:lnSpc>
                          <a:spcPct val="115000"/>
                        </a:lnSpc>
                        <a:spcAft>
                          <a:spcPts val="0"/>
                        </a:spcAft>
                      </a:pPr>
                      <a:r>
                        <a:rPr lang="he-IL" sz="2000" dirty="0">
                          <a:effectLst/>
                          <a:latin typeface="David" pitchFamily="34" charset="-79"/>
                          <a:ea typeface="Calibri"/>
                          <a:cs typeface="David" pitchFamily="34" charset="-79"/>
                        </a:rPr>
                        <a:t>סולת</a:t>
                      </a:r>
                      <a:endParaRPr lang="en-US" sz="3200" dirty="0">
                        <a:effectLst/>
                        <a:latin typeface="David" pitchFamily="34" charset="-79"/>
                        <a:ea typeface="Calibri"/>
                        <a:cs typeface="David" pitchFamily="34" charset="-79"/>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40000"/>
                        <a:lumOff val="60000"/>
                      </a:schemeClr>
                    </a:solidFill>
                  </a:tcPr>
                </a:tc>
                <a:tc rowSpan="5">
                  <a:txBody>
                    <a:bodyPr/>
                    <a:lstStyle/>
                    <a:p>
                      <a:pPr algn="ctr" rtl="0">
                        <a:lnSpc>
                          <a:spcPct val="115000"/>
                        </a:lnSpc>
                        <a:spcAft>
                          <a:spcPts val="0"/>
                        </a:spcAft>
                      </a:pPr>
                      <a:r>
                        <a:rPr lang="he-IL" sz="2000" dirty="0">
                          <a:effectLst/>
                          <a:latin typeface="David" pitchFamily="34" charset="-79"/>
                          <a:ea typeface="Calibri"/>
                          <a:cs typeface="David" pitchFamily="34" charset="-79"/>
                        </a:rPr>
                        <a:t>מנחה</a:t>
                      </a:r>
                      <a:endParaRPr lang="en-US" sz="3200" dirty="0">
                        <a:effectLst/>
                        <a:latin typeface="David" pitchFamily="34" charset="-79"/>
                        <a:ea typeface="Calibri"/>
                        <a:cs typeface="David" pitchFamily="34" charset="-79"/>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40000"/>
                        <a:lumOff val="60000"/>
                      </a:schemeClr>
                    </a:solidFill>
                  </a:tcPr>
                </a:tc>
              </a:tr>
              <a:tr h="339465">
                <a:tc>
                  <a:txBody>
                    <a:bodyPr/>
                    <a:lstStyle/>
                    <a:p>
                      <a:pPr algn="l" rtl="0">
                        <a:lnSpc>
                          <a:spcPct val="115000"/>
                        </a:lnSpc>
                        <a:spcAft>
                          <a:spcPts val="0"/>
                        </a:spcAft>
                      </a:pPr>
                      <a:r>
                        <a:rPr lang="he-IL" sz="2000" dirty="0">
                          <a:effectLst/>
                          <a:latin typeface="David" pitchFamily="34" charset="-79"/>
                          <a:ea typeface="Calibri"/>
                          <a:cs typeface="David" pitchFamily="34" charset="-79"/>
                        </a:rPr>
                        <a:t>מאפה תנור</a:t>
                      </a:r>
                      <a:endParaRPr lang="en-US" sz="3200" dirty="0">
                        <a:effectLst/>
                        <a:latin typeface="David" pitchFamily="34" charset="-79"/>
                        <a:ea typeface="Calibri"/>
                        <a:cs typeface="David" pitchFamily="34" charset="-79"/>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40000"/>
                        <a:lumOff val="60000"/>
                      </a:schemeClr>
                    </a:solidFill>
                  </a:tcPr>
                </a:tc>
                <a:tc vMerge="1">
                  <a:txBody>
                    <a:bodyPr/>
                    <a:lstStyle/>
                    <a:p>
                      <a:pPr rtl="1"/>
                      <a:endParaRPr lang="he-IL"/>
                    </a:p>
                  </a:txBody>
                  <a:tcPr/>
                </a:tc>
              </a:tr>
              <a:tr h="339465">
                <a:tc>
                  <a:txBody>
                    <a:bodyPr/>
                    <a:lstStyle/>
                    <a:p>
                      <a:pPr algn="l" rtl="0">
                        <a:lnSpc>
                          <a:spcPct val="115000"/>
                        </a:lnSpc>
                        <a:spcAft>
                          <a:spcPts val="0"/>
                        </a:spcAft>
                      </a:pPr>
                      <a:r>
                        <a:rPr lang="he-IL" sz="2000" dirty="0">
                          <a:effectLst/>
                          <a:latin typeface="David" pitchFamily="34" charset="-79"/>
                          <a:ea typeface="Calibri"/>
                          <a:cs typeface="David" pitchFamily="34" charset="-79"/>
                        </a:rPr>
                        <a:t>מחבת</a:t>
                      </a:r>
                      <a:endParaRPr lang="en-US" sz="3200" dirty="0">
                        <a:effectLst/>
                        <a:latin typeface="David" pitchFamily="34" charset="-79"/>
                        <a:ea typeface="Calibri"/>
                        <a:cs typeface="David" pitchFamily="34" charset="-79"/>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40000"/>
                        <a:lumOff val="60000"/>
                      </a:schemeClr>
                    </a:solidFill>
                  </a:tcPr>
                </a:tc>
                <a:tc vMerge="1">
                  <a:txBody>
                    <a:bodyPr/>
                    <a:lstStyle/>
                    <a:p>
                      <a:pPr rtl="1"/>
                      <a:endParaRPr lang="he-IL"/>
                    </a:p>
                  </a:txBody>
                  <a:tcPr/>
                </a:tc>
              </a:tr>
              <a:tr h="339465">
                <a:tc>
                  <a:txBody>
                    <a:bodyPr/>
                    <a:lstStyle/>
                    <a:p>
                      <a:pPr algn="l" rtl="0">
                        <a:lnSpc>
                          <a:spcPct val="115000"/>
                        </a:lnSpc>
                        <a:spcAft>
                          <a:spcPts val="0"/>
                        </a:spcAft>
                      </a:pPr>
                      <a:r>
                        <a:rPr lang="he-IL" sz="2000" dirty="0">
                          <a:effectLst/>
                          <a:latin typeface="David" pitchFamily="34" charset="-79"/>
                          <a:ea typeface="Calibri"/>
                          <a:cs typeface="David" pitchFamily="34" charset="-79"/>
                        </a:rPr>
                        <a:t>מרחשת</a:t>
                      </a:r>
                      <a:endParaRPr lang="en-US" sz="3200" dirty="0">
                        <a:effectLst/>
                        <a:latin typeface="David" pitchFamily="34" charset="-79"/>
                        <a:ea typeface="Calibri"/>
                        <a:cs typeface="David" pitchFamily="34" charset="-79"/>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40000"/>
                        <a:lumOff val="60000"/>
                      </a:schemeClr>
                    </a:solidFill>
                  </a:tcPr>
                </a:tc>
                <a:tc vMerge="1">
                  <a:txBody>
                    <a:bodyPr/>
                    <a:lstStyle/>
                    <a:p>
                      <a:pPr rtl="1"/>
                      <a:endParaRPr lang="he-IL"/>
                    </a:p>
                  </a:txBody>
                  <a:tcPr/>
                </a:tc>
              </a:tr>
              <a:tr h="339465">
                <a:tc>
                  <a:txBody>
                    <a:bodyPr/>
                    <a:lstStyle/>
                    <a:p>
                      <a:pPr algn="l" rtl="0">
                        <a:lnSpc>
                          <a:spcPct val="115000"/>
                        </a:lnSpc>
                        <a:spcAft>
                          <a:spcPts val="0"/>
                        </a:spcAft>
                      </a:pPr>
                      <a:r>
                        <a:rPr lang="he-IL" sz="2000" dirty="0">
                          <a:effectLst/>
                          <a:latin typeface="David" pitchFamily="34" charset="-79"/>
                          <a:ea typeface="Calibri"/>
                          <a:cs typeface="David" pitchFamily="34" charset="-79"/>
                        </a:rPr>
                        <a:t>ביכורים</a:t>
                      </a:r>
                      <a:endParaRPr lang="en-US" sz="3200" dirty="0">
                        <a:effectLst/>
                        <a:latin typeface="David" pitchFamily="34" charset="-79"/>
                        <a:ea typeface="Calibri"/>
                        <a:cs typeface="David" pitchFamily="34" charset="-79"/>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40000"/>
                        <a:lumOff val="60000"/>
                      </a:schemeClr>
                    </a:solidFill>
                  </a:tcPr>
                </a:tc>
                <a:tc vMerge="1">
                  <a:txBody>
                    <a:bodyPr/>
                    <a:lstStyle/>
                    <a:p>
                      <a:pPr rtl="1"/>
                      <a:endParaRPr lang="he-IL"/>
                    </a:p>
                  </a:txBody>
                  <a:tcPr/>
                </a:tc>
              </a:tr>
              <a:tr h="339465">
                <a:tc>
                  <a:txBody>
                    <a:bodyPr/>
                    <a:lstStyle/>
                    <a:p>
                      <a:pPr algn="l" rtl="0">
                        <a:lnSpc>
                          <a:spcPct val="115000"/>
                        </a:lnSpc>
                        <a:spcAft>
                          <a:spcPts val="0"/>
                        </a:spcAft>
                      </a:pPr>
                      <a:r>
                        <a:rPr lang="he-IL" sz="2000" dirty="0">
                          <a:effectLst/>
                          <a:latin typeface="David" pitchFamily="34" charset="-79"/>
                          <a:ea typeface="Calibri"/>
                          <a:cs typeface="David" pitchFamily="34" charset="-79"/>
                        </a:rPr>
                        <a:t>בקר</a:t>
                      </a:r>
                      <a:endParaRPr lang="en-US" sz="3200" dirty="0">
                        <a:effectLst/>
                        <a:latin typeface="David" pitchFamily="34" charset="-79"/>
                        <a:ea typeface="Calibri"/>
                        <a:cs typeface="David" pitchFamily="34" charset="-79"/>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60000"/>
                        <a:lumOff val="40000"/>
                      </a:schemeClr>
                    </a:solidFill>
                  </a:tcPr>
                </a:tc>
                <a:tc rowSpan="3">
                  <a:txBody>
                    <a:bodyPr/>
                    <a:lstStyle/>
                    <a:p>
                      <a:pPr algn="ctr" rtl="0">
                        <a:lnSpc>
                          <a:spcPct val="115000"/>
                        </a:lnSpc>
                        <a:spcAft>
                          <a:spcPts val="0"/>
                        </a:spcAft>
                      </a:pPr>
                      <a:r>
                        <a:rPr lang="he-IL" sz="2000" dirty="0">
                          <a:effectLst/>
                          <a:latin typeface="David" pitchFamily="34" charset="-79"/>
                          <a:ea typeface="Calibri"/>
                          <a:cs typeface="David" pitchFamily="34" charset="-79"/>
                        </a:rPr>
                        <a:t>שלמים</a:t>
                      </a:r>
                      <a:endParaRPr lang="en-US" sz="3200" dirty="0">
                        <a:effectLst/>
                        <a:latin typeface="David" pitchFamily="34" charset="-79"/>
                        <a:ea typeface="Calibri"/>
                        <a:cs typeface="David" pitchFamily="34" charset="-79"/>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60000"/>
                        <a:lumOff val="40000"/>
                      </a:schemeClr>
                    </a:solidFill>
                  </a:tcPr>
                </a:tc>
              </a:tr>
              <a:tr h="339465">
                <a:tc>
                  <a:txBody>
                    <a:bodyPr/>
                    <a:lstStyle/>
                    <a:p>
                      <a:pPr algn="l" rtl="0">
                        <a:lnSpc>
                          <a:spcPct val="115000"/>
                        </a:lnSpc>
                        <a:spcAft>
                          <a:spcPts val="0"/>
                        </a:spcAft>
                      </a:pPr>
                      <a:r>
                        <a:rPr lang="he-IL" sz="2000" dirty="0">
                          <a:effectLst/>
                          <a:latin typeface="David" pitchFamily="34" charset="-79"/>
                          <a:ea typeface="Calibri"/>
                          <a:cs typeface="David" pitchFamily="34" charset="-79"/>
                        </a:rPr>
                        <a:t>כבשים</a:t>
                      </a:r>
                      <a:endParaRPr lang="en-US" sz="3200" dirty="0">
                        <a:effectLst/>
                        <a:latin typeface="David" pitchFamily="34" charset="-79"/>
                        <a:ea typeface="Calibri"/>
                        <a:cs typeface="David" pitchFamily="34" charset="-79"/>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60000"/>
                        <a:lumOff val="40000"/>
                      </a:schemeClr>
                    </a:solidFill>
                  </a:tcPr>
                </a:tc>
                <a:tc vMerge="1">
                  <a:txBody>
                    <a:bodyPr/>
                    <a:lstStyle/>
                    <a:p>
                      <a:pPr rtl="1"/>
                      <a:endParaRPr lang="he-IL"/>
                    </a:p>
                  </a:txBody>
                  <a:tcPr/>
                </a:tc>
              </a:tr>
              <a:tr h="339465">
                <a:tc>
                  <a:txBody>
                    <a:bodyPr/>
                    <a:lstStyle/>
                    <a:p>
                      <a:pPr algn="l" rtl="0">
                        <a:lnSpc>
                          <a:spcPct val="115000"/>
                        </a:lnSpc>
                        <a:spcAft>
                          <a:spcPts val="0"/>
                        </a:spcAft>
                      </a:pPr>
                      <a:r>
                        <a:rPr lang="he-IL" sz="2000" dirty="0">
                          <a:effectLst/>
                          <a:latin typeface="David" pitchFamily="34" charset="-79"/>
                          <a:ea typeface="Calibri"/>
                          <a:cs typeface="David" pitchFamily="34" charset="-79"/>
                        </a:rPr>
                        <a:t>עזים</a:t>
                      </a:r>
                      <a:endParaRPr lang="en-US" sz="3200" dirty="0">
                        <a:effectLst/>
                        <a:latin typeface="David" pitchFamily="34" charset="-79"/>
                        <a:ea typeface="Calibri"/>
                        <a:cs typeface="David" pitchFamily="34" charset="-79"/>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60000"/>
                        <a:lumOff val="40000"/>
                      </a:schemeClr>
                    </a:solidFill>
                  </a:tcPr>
                </a:tc>
                <a:tc vMerge="1">
                  <a:txBody>
                    <a:bodyPr/>
                    <a:lstStyle/>
                    <a:p>
                      <a:pPr rtl="1"/>
                      <a:endParaRPr lang="he-IL"/>
                    </a:p>
                  </a:txBody>
                  <a:tcPr/>
                </a:tc>
              </a:tr>
              <a:tr h="339465">
                <a:tc>
                  <a:txBody>
                    <a:bodyPr/>
                    <a:lstStyle/>
                    <a:p>
                      <a:pPr algn="l" rtl="0">
                        <a:lnSpc>
                          <a:spcPct val="115000"/>
                        </a:lnSpc>
                        <a:spcAft>
                          <a:spcPts val="0"/>
                        </a:spcAft>
                      </a:pPr>
                      <a:r>
                        <a:rPr lang="he-IL" sz="2000" dirty="0">
                          <a:effectLst/>
                          <a:latin typeface="David" pitchFamily="34" charset="-79"/>
                          <a:ea typeface="Calibri"/>
                          <a:cs typeface="David" pitchFamily="34" charset="-79"/>
                        </a:rPr>
                        <a:t>כהן משיח-פרה</a:t>
                      </a:r>
                      <a:endParaRPr lang="en-US" sz="3200" dirty="0">
                        <a:effectLst/>
                        <a:latin typeface="David" pitchFamily="34" charset="-79"/>
                        <a:ea typeface="Calibri"/>
                        <a:cs typeface="David" pitchFamily="34" charset="-79"/>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60000"/>
                        <a:lumOff val="40000"/>
                      </a:schemeClr>
                    </a:solidFill>
                  </a:tcPr>
                </a:tc>
                <a:tc rowSpan="6">
                  <a:txBody>
                    <a:bodyPr/>
                    <a:lstStyle/>
                    <a:p>
                      <a:pPr algn="ctr" rtl="0">
                        <a:lnSpc>
                          <a:spcPct val="115000"/>
                        </a:lnSpc>
                        <a:spcAft>
                          <a:spcPts val="0"/>
                        </a:spcAft>
                      </a:pPr>
                      <a:r>
                        <a:rPr lang="he-IL" sz="2000" dirty="0">
                          <a:effectLst/>
                          <a:latin typeface="David" pitchFamily="34" charset="-79"/>
                          <a:ea typeface="Calibri"/>
                          <a:cs typeface="David" pitchFamily="34" charset="-79"/>
                        </a:rPr>
                        <a:t>חטאת בשגגה</a:t>
                      </a:r>
                      <a:endParaRPr lang="en-US" sz="3200" dirty="0">
                        <a:effectLst/>
                        <a:latin typeface="David" pitchFamily="34" charset="-79"/>
                        <a:ea typeface="Calibri"/>
                        <a:cs typeface="David" pitchFamily="34" charset="-79"/>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60000"/>
                        <a:lumOff val="40000"/>
                      </a:schemeClr>
                    </a:solidFill>
                  </a:tcPr>
                </a:tc>
              </a:tr>
              <a:tr h="339465">
                <a:tc>
                  <a:txBody>
                    <a:bodyPr/>
                    <a:lstStyle/>
                    <a:p>
                      <a:pPr algn="l" rtl="0">
                        <a:lnSpc>
                          <a:spcPct val="115000"/>
                        </a:lnSpc>
                        <a:spcAft>
                          <a:spcPts val="0"/>
                        </a:spcAft>
                      </a:pPr>
                      <a:r>
                        <a:rPr lang="he-IL" sz="2000" dirty="0">
                          <a:effectLst/>
                          <a:latin typeface="David" pitchFamily="34" charset="-79"/>
                          <a:ea typeface="Calibri"/>
                          <a:cs typeface="David" pitchFamily="34" charset="-79"/>
                        </a:rPr>
                        <a:t>כל עדת </a:t>
                      </a:r>
                      <a:r>
                        <a:rPr lang="he-IL" sz="2000" dirty="0" smtClean="0">
                          <a:effectLst/>
                          <a:latin typeface="David" pitchFamily="34" charset="-79"/>
                          <a:ea typeface="Calibri"/>
                          <a:cs typeface="David" pitchFamily="34" charset="-79"/>
                        </a:rPr>
                        <a:t>ישראל– פר</a:t>
                      </a:r>
                      <a:endParaRPr lang="en-US" sz="3200" dirty="0">
                        <a:effectLst/>
                        <a:latin typeface="David" pitchFamily="34" charset="-79"/>
                        <a:ea typeface="Calibri"/>
                        <a:cs typeface="David" pitchFamily="34" charset="-79"/>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60000"/>
                        <a:lumOff val="40000"/>
                      </a:schemeClr>
                    </a:solidFill>
                  </a:tcPr>
                </a:tc>
                <a:tc vMerge="1">
                  <a:txBody>
                    <a:bodyPr/>
                    <a:lstStyle/>
                    <a:p>
                      <a:pPr rtl="1"/>
                      <a:endParaRPr lang="he-IL"/>
                    </a:p>
                  </a:txBody>
                  <a:tcPr/>
                </a:tc>
              </a:tr>
              <a:tr h="339465">
                <a:tc>
                  <a:txBody>
                    <a:bodyPr/>
                    <a:lstStyle/>
                    <a:p>
                      <a:pPr algn="l" rtl="0">
                        <a:lnSpc>
                          <a:spcPct val="115000"/>
                        </a:lnSpc>
                        <a:spcAft>
                          <a:spcPts val="0"/>
                        </a:spcAft>
                      </a:pPr>
                      <a:r>
                        <a:rPr lang="he-IL" sz="2000" dirty="0">
                          <a:effectLst/>
                          <a:latin typeface="David" pitchFamily="34" charset="-79"/>
                          <a:ea typeface="Calibri"/>
                          <a:cs typeface="David" pitchFamily="34" charset="-79"/>
                        </a:rPr>
                        <a:t>נשיא – שעיר</a:t>
                      </a:r>
                      <a:endParaRPr lang="en-US" sz="3200" dirty="0">
                        <a:effectLst/>
                        <a:latin typeface="David" pitchFamily="34" charset="-79"/>
                        <a:ea typeface="Calibri"/>
                        <a:cs typeface="David" pitchFamily="34" charset="-79"/>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60000"/>
                        <a:lumOff val="40000"/>
                      </a:schemeClr>
                    </a:solidFill>
                  </a:tcPr>
                </a:tc>
                <a:tc vMerge="1">
                  <a:txBody>
                    <a:bodyPr/>
                    <a:lstStyle/>
                    <a:p>
                      <a:pPr rtl="1"/>
                      <a:endParaRPr lang="he-IL"/>
                    </a:p>
                  </a:txBody>
                  <a:tcPr/>
                </a:tc>
              </a:tr>
              <a:tr h="339465">
                <a:tc>
                  <a:txBody>
                    <a:bodyPr/>
                    <a:lstStyle/>
                    <a:p>
                      <a:pPr algn="l" rtl="0">
                        <a:lnSpc>
                          <a:spcPct val="115000"/>
                        </a:lnSpc>
                        <a:spcAft>
                          <a:spcPts val="0"/>
                        </a:spcAft>
                      </a:pPr>
                      <a:r>
                        <a:rPr lang="he-IL" sz="2000" dirty="0">
                          <a:effectLst/>
                          <a:latin typeface="David" pitchFamily="34" charset="-79"/>
                          <a:ea typeface="Calibri"/>
                          <a:cs typeface="David" pitchFamily="34" charset="-79"/>
                        </a:rPr>
                        <a:t>נפש – כבשה</a:t>
                      </a:r>
                      <a:endParaRPr lang="en-US" sz="3200" dirty="0">
                        <a:effectLst/>
                        <a:latin typeface="David" pitchFamily="34" charset="-79"/>
                        <a:ea typeface="Calibri"/>
                        <a:cs typeface="David" pitchFamily="34" charset="-79"/>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60000"/>
                        <a:lumOff val="40000"/>
                      </a:schemeClr>
                    </a:solidFill>
                  </a:tcPr>
                </a:tc>
                <a:tc vMerge="1">
                  <a:txBody>
                    <a:bodyPr/>
                    <a:lstStyle/>
                    <a:p>
                      <a:pPr rtl="1"/>
                      <a:endParaRPr lang="he-IL"/>
                    </a:p>
                  </a:txBody>
                  <a:tcPr/>
                </a:tc>
              </a:tr>
              <a:tr h="339465">
                <a:tc>
                  <a:txBody>
                    <a:bodyPr/>
                    <a:lstStyle/>
                    <a:p>
                      <a:pPr algn="l" rtl="0">
                        <a:lnSpc>
                          <a:spcPct val="115000"/>
                        </a:lnSpc>
                        <a:spcAft>
                          <a:spcPts val="0"/>
                        </a:spcAft>
                      </a:pPr>
                      <a:r>
                        <a:rPr lang="he-IL" sz="2000" dirty="0">
                          <a:effectLst/>
                          <a:latin typeface="David" pitchFamily="34" charset="-79"/>
                          <a:ea typeface="Calibri"/>
                          <a:cs typeface="David" pitchFamily="34" charset="-79"/>
                        </a:rPr>
                        <a:t>נפש – שעירה</a:t>
                      </a:r>
                      <a:endParaRPr lang="en-US" sz="3200" dirty="0">
                        <a:effectLst/>
                        <a:latin typeface="David" pitchFamily="34" charset="-79"/>
                        <a:ea typeface="Calibri"/>
                        <a:cs typeface="David" pitchFamily="34" charset="-79"/>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60000"/>
                        <a:lumOff val="40000"/>
                      </a:schemeClr>
                    </a:solidFill>
                  </a:tcPr>
                </a:tc>
                <a:tc vMerge="1">
                  <a:txBody>
                    <a:bodyPr/>
                    <a:lstStyle/>
                    <a:p>
                      <a:pPr rtl="1"/>
                      <a:endParaRPr lang="he-IL"/>
                    </a:p>
                  </a:txBody>
                  <a:tcPr/>
                </a:tc>
              </a:tr>
              <a:tr h="339465">
                <a:tc>
                  <a:txBody>
                    <a:bodyPr/>
                    <a:lstStyle/>
                    <a:p>
                      <a:pPr algn="l" rtl="0">
                        <a:lnSpc>
                          <a:spcPct val="115000"/>
                        </a:lnSpc>
                        <a:spcAft>
                          <a:spcPts val="0"/>
                        </a:spcAft>
                      </a:pPr>
                      <a:r>
                        <a:rPr lang="he-IL" sz="2000" dirty="0">
                          <a:effectLst/>
                          <a:latin typeface="David" pitchFamily="34" charset="-79"/>
                          <a:ea typeface="Calibri"/>
                          <a:cs typeface="David" pitchFamily="34" charset="-79"/>
                        </a:rPr>
                        <a:t>עולה ויורד</a:t>
                      </a:r>
                      <a:endParaRPr lang="en-US" sz="3200" dirty="0">
                        <a:effectLst/>
                        <a:latin typeface="David" pitchFamily="34" charset="-79"/>
                        <a:ea typeface="Calibri"/>
                        <a:cs typeface="David" pitchFamily="34" charset="-79"/>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60000"/>
                        <a:lumOff val="40000"/>
                      </a:schemeClr>
                    </a:solidFill>
                  </a:tcPr>
                </a:tc>
                <a:tc vMerge="1">
                  <a:txBody>
                    <a:bodyPr/>
                    <a:lstStyle/>
                    <a:p>
                      <a:pPr rtl="1"/>
                      <a:endParaRPr lang="he-IL"/>
                    </a:p>
                  </a:txBody>
                  <a:tcPr/>
                </a:tc>
              </a:tr>
              <a:tr h="339465">
                <a:tc>
                  <a:txBody>
                    <a:bodyPr/>
                    <a:lstStyle/>
                    <a:p>
                      <a:pPr algn="l" rtl="0">
                        <a:lnSpc>
                          <a:spcPct val="115000"/>
                        </a:lnSpc>
                        <a:spcAft>
                          <a:spcPts val="0"/>
                        </a:spcAft>
                      </a:pPr>
                      <a:r>
                        <a:rPr lang="he-IL" sz="2000">
                          <a:effectLst/>
                          <a:latin typeface="David" pitchFamily="34" charset="-79"/>
                          <a:ea typeface="Calibri"/>
                          <a:cs typeface="David" pitchFamily="34" charset="-79"/>
                        </a:rPr>
                        <a:t>מעילות</a:t>
                      </a:r>
                      <a:endParaRPr lang="en-US" sz="3200" dirty="0">
                        <a:effectLst/>
                        <a:latin typeface="David" pitchFamily="34" charset="-79"/>
                        <a:ea typeface="Calibri"/>
                        <a:cs typeface="David" pitchFamily="34" charset="-79"/>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40000"/>
                        <a:lumOff val="60000"/>
                      </a:schemeClr>
                    </a:solidFill>
                  </a:tcPr>
                </a:tc>
                <a:tc rowSpan="3">
                  <a:txBody>
                    <a:bodyPr/>
                    <a:lstStyle/>
                    <a:p>
                      <a:pPr algn="ctr" rtl="0">
                        <a:lnSpc>
                          <a:spcPct val="115000"/>
                        </a:lnSpc>
                        <a:spcAft>
                          <a:spcPts val="0"/>
                        </a:spcAft>
                      </a:pPr>
                      <a:r>
                        <a:rPr lang="he-IL" sz="2000" dirty="0">
                          <a:effectLst/>
                          <a:latin typeface="David" pitchFamily="34" charset="-79"/>
                          <a:ea typeface="Calibri"/>
                          <a:cs typeface="David" pitchFamily="34" charset="-79"/>
                        </a:rPr>
                        <a:t>אשם</a:t>
                      </a:r>
                      <a:endParaRPr lang="en-US" sz="3200" dirty="0">
                        <a:effectLst/>
                        <a:latin typeface="David" pitchFamily="34" charset="-79"/>
                        <a:ea typeface="Calibri"/>
                        <a:cs typeface="David" pitchFamily="34" charset="-79"/>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40000"/>
                        <a:lumOff val="60000"/>
                      </a:schemeClr>
                    </a:solidFill>
                  </a:tcPr>
                </a:tc>
              </a:tr>
              <a:tr h="339465">
                <a:tc>
                  <a:txBody>
                    <a:bodyPr/>
                    <a:lstStyle/>
                    <a:p>
                      <a:pPr algn="l" rtl="0">
                        <a:lnSpc>
                          <a:spcPct val="115000"/>
                        </a:lnSpc>
                        <a:spcAft>
                          <a:spcPts val="0"/>
                        </a:spcAft>
                      </a:pPr>
                      <a:r>
                        <a:rPr lang="he-IL" sz="2000">
                          <a:effectLst/>
                          <a:latin typeface="David" pitchFamily="34" charset="-79"/>
                          <a:ea typeface="Calibri"/>
                          <a:cs typeface="David" pitchFamily="34" charset="-79"/>
                        </a:rPr>
                        <a:t>תלוי</a:t>
                      </a:r>
                      <a:endParaRPr lang="en-US" sz="3200" dirty="0">
                        <a:effectLst/>
                        <a:latin typeface="David" pitchFamily="34" charset="-79"/>
                        <a:ea typeface="Calibri"/>
                        <a:cs typeface="David" pitchFamily="34" charset="-79"/>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40000"/>
                        <a:lumOff val="60000"/>
                      </a:schemeClr>
                    </a:solidFill>
                  </a:tcPr>
                </a:tc>
                <a:tc vMerge="1">
                  <a:txBody>
                    <a:bodyPr/>
                    <a:lstStyle/>
                    <a:p>
                      <a:pPr rtl="1"/>
                      <a:endParaRPr lang="he-IL"/>
                    </a:p>
                  </a:txBody>
                  <a:tcPr/>
                </a:tc>
              </a:tr>
              <a:tr h="339465">
                <a:tc>
                  <a:txBody>
                    <a:bodyPr/>
                    <a:lstStyle/>
                    <a:p>
                      <a:pPr algn="l" rtl="0">
                        <a:lnSpc>
                          <a:spcPct val="115000"/>
                        </a:lnSpc>
                        <a:spcAft>
                          <a:spcPts val="0"/>
                        </a:spcAft>
                      </a:pPr>
                      <a:r>
                        <a:rPr lang="he-IL" sz="2000" dirty="0">
                          <a:effectLst/>
                          <a:latin typeface="David" pitchFamily="34" charset="-79"/>
                          <a:ea typeface="Calibri"/>
                          <a:cs typeface="David" pitchFamily="34" charset="-79"/>
                        </a:rPr>
                        <a:t>גזילות</a:t>
                      </a:r>
                      <a:endParaRPr lang="en-US" sz="3200" dirty="0">
                        <a:effectLst/>
                        <a:latin typeface="David" pitchFamily="34" charset="-79"/>
                        <a:ea typeface="Calibri"/>
                        <a:cs typeface="David" pitchFamily="34" charset="-79"/>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40000"/>
                        <a:lumOff val="60000"/>
                      </a:schemeClr>
                    </a:solidFill>
                  </a:tcPr>
                </a:tc>
                <a:tc vMerge="1">
                  <a:txBody>
                    <a:bodyPr/>
                    <a:lstStyle/>
                    <a:p>
                      <a:pPr rtl="1"/>
                      <a:endParaRPr lang="he-IL"/>
                    </a:p>
                  </a:txBody>
                  <a:tcPr/>
                </a:tc>
              </a:tr>
            </a:tbl>
          </a:graphicData>
        </a:graphic>
      </p:graphicFrame>
    </p:spTree>
    <p:extLst>
      <p:ext uri="{BB962C8B-B14F-4D97-AF65-F5344CB8AC3E}">
        <p14:creationId xmlns:p14="http://schemas.microsoft.com/office/powerpoint/2010/main" val="31847073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Effect transition="in" filter="fade">
                                      <p:cBhvr>
                                        <p:cTn id="9"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515868578"/>
              </p:ext>
            </p:extLst>
          </p:nvPr>
        </p:nvGraphicFramePr>
        <p:xfrm>
          <a:off x="152399" y="-76200"/>
          <a:ext cx="6617473" cy="7010400"/>
        </p:xfrm>
        <a:graphic>
          <a:graphicData uri="http://schemas.openxmlformats.org/drawingml/2006/table">
            <a:tbl>
              <a:tblPr firstRow="1" firstCol="1" bandRow="1"/>
              <a:tblGrid>
                <a:gridCol w="2057401"/>
                <a:gridCol w="2240845"/>
                <a:gridCol w="2319227"/>
              </a:tblGrid>
              <a:tr h="342525">
                <a:tc>
                  <a:txBody>
                    <a:bodyPr/>
                    <a:lstStyle/>
                    <a:p>
                      <a:pPr algn="l" rtl="0">
                        <a:lnSpc>
                          <a:spcPct val="115000"/>
                        </a:lnSpc>
                        <a:spcAft>
                          <a:spcPts val="0"/>
                        </a:spcAft>
                      </a:pPr>
                      <a:r>
                        <a:rPr lang="he-IL" sz="2000" dirty="0">
                          <a:effectLst/>
                          <a:latin typeface="David" pitchFamily="34" charset="-79"/>
                          <a:ea typeface="Calibri"/>
                          <a:cs typeface="David" pitchFamily="34" charset="-79"/>
                        </a:rPr>
                        <a:t>בקר</a:t>
                      </a:r>
                      <a:endParaRPr lang="en-US" sz="3200" dirty="0">
                        <a:effectLst/>
                        <a:latin typeface="David" pitchFamily="34" charset="-79"/>
                        <a:ea typeface="Calibri"/>
                        <a:cs typeface="David" pitchFamily="34" charset="-79"/>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60000"/>
                        <a:lumOff val="40000"/>
                      </a:schemeClr>
                    </a:solidFill>
                  </a:tcPr>
                </a:tc>
                <a:tc rowSpan="3">
                  <a:txBody>
                    <a:bodyPr/>
                    <a:lstStyle/>
                    <a:p>
                      <a:pPr algn="ctr" rtl="0">
                        <a:lnSpc>
                          <a:spcPct val="115000"/>
                        </a:lnSpc>
                        <a:spcAft>
                          <a:spcPts val="0"/>
                        </a:spcAft>
                      </a:pPr>
                      <a:r>
                        <a:rPr lang="he-IL" sz="2000" dirty="0">
                          <a:effectLst/>
                          <a:latin typeface="David" pitchFamily="34" charset="-79"/>
                          <a:ea typeface="Calibri"/>
                          <a:cs typeface="David" pitchFamily="34" charset="-79"/>
                        </a:rPr>
                        <a:t>עולה</a:t>
                      </a:r>
                      <a:endParaRPr lang="en-US" sz="3200" dirty="0">
                        <a:effectLst/>
                        <a:latin typeface="David" pitchFamily="34" charset="-79"/>
                        <a:ea typeface="Calibri"/>
                        <a:cs typeface="David" pitchFamily="34" charset="-79"/>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60000"/>
                        <a:lumOff val="40000"/>
                      </a:schemeClr>
                    </a:solidFill>
                  </a:tcPr>
                </a:tc>
                <a:tc rowSpan="11">
                  <a:txBody>
                    <a:bodyPr/>
                    <a:lstStyle/>
                    <a:p>
                      <a:pPr algn="ctr" rtl="0">
                        <a:lnSpc>
                          <a:spcPct val="115000"/>
                        </a:lnSpc>
                        <a:spcAft>
                          <a:spcPts val="0"/>
                        </a:spcAft>
                      </a:pPr>
                      <a:r>
                        <a:rPr lang="he-IL" sz="2000" dirty="0">
                          <a:effectLst/>
                          <a:latin typeface="David" pitchFamily="34" charset="-79"/>
                          <a:ea typeface="Calibri"/>
                          <a:cs typeface="David" pitchFamily="34" charset="-79"/>
                        </a:rPr>
                        <a:t>קרבן נדבה</a:t>
                      </a:r>
                      <a:endParaRPr lang="en-US" sz="3200" dirty="0">
                        <a:effectLst/>
                        <a:latin typeface="David" pitchFamily="34" charset="-79"/>
                        <a:ea typeface="Calibri"/>
                        <a:cs typeface="David" pitchFamily="34" charset="-79"/>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r>
              <a:tr h="342525">
                <a:tc>
                  <a:txBody>
                    <a:bodyPr/>
                    <a:lstStyle/>
                    <a:p>
                      <a:pPr algn="l" rtl="0">
                        <a:lnSpc>
                          <a:spcPct val="115000"/>
                        </a:lnSpc>
                        <a:spcAft>
                          <a:spcPts val="0"/>
                        </a:spcAft>
                      </a:pPr>
                      <a:r>
                        <a:rPr lang="he-IL" sz="2000" dirty="0">
                          <a:effectLst/>
                          <a:latin typeface="David" pitchFamily="34" charset="-79"/>
                          <a:ea typeface="Calibri"/>
                          <a:cs typeface="David" pitchFamily="34" charset="-79"/>
                        </a:rPr>
                        <a:t>צאן</a:t>
                      </a:r>
                      <a:endParaRPr lang="en-US" sz="3200" dirty="0">
                        <a:effectLst/>
                        <a:latin typeface="David" pitchFamily="34" charset="-79"/>
                        <a:ea typeface="Calibri"/>
                        <a:cs typeface="David" pitchFamily="34" charset="-79"/>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60000"/>
                        <a:lumOff val="40000"/>
                      </a:schemeClr>
                    </a:solidFill>
                  </a:tcPr>
                </a:tc>
                <a:tc vMerge="1">
                  <a:txBody>
                    <a:bodyPr/>
                    <a:lstStyle/>
                    <a:p>
                      <a:pPr rtl="1"/>
                      <a:endParaRPr lang="he-IL"/>
                    </a:p>
                  </a:txBody>
                  <a:tcPr/>
                </a:tc>
                <a:tc vMerge="1">
                  <a:txBody>
                    <a:bodyPr/>
                    <a:lstStyle/>
                    <a:p>
                      <a:pPr rtl="1"/>
                      <a:endParaRPr lang="he-IL"/>
                    </a:p>
                  </a:txBody>
                  <a:tcPr/>
                </a:tc>
              </a:tr>
              <a:tr h="342525">
                <a:tc>
                  <a:txBody>
                    <a:bodyPr/>
                    <a:lstStyle/>
                    <a:p>
                      <a:pPr algn="l" rtl="0">
                        <a:lnSpc>
                          <a:spcPct val="115000"/>
                        </a:lnSpc>
                        <a:spcAft>
                          <a:spcPts val="0"/>
                        </a:spcAft>
                      </a:pPr>
                      <a:r>
                        <a:rPr lang="he-IL" sz="2000" dirty="0">
                          <a:effectLst/>
                          <a:latin typeface="David" pitchFamily="34" charset="-79"/>
                          <a:ea typeface="Calibri"/>
                          <a:cs typeface="David" pitchFamily="34" charset="-79"/>
                        </a:rPr>
                        <a:t>עוף</a:t>
                      </a:r>
                      <a:endParaRPr lang="en-US" sz="3200" dirty="0">
                        <a:effectLst/>
                        <a:latin typeface="David" pitchFamily="34" charset="-79"/>
                        <a:ea typeface="Calibri"/>
                        <a:cs typeface="David" pitchFamily="34" charset="-79"/>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60000"/>
                        <a:lumOff val="40000"/>
                      </a:schemeClr>
                    </a:solidFill>
                  </a:tcPr>
                </a:tc>
                <a:tc vMerge="1">
                  <a:txBody>
                    <a:bodyPr/>
                    <a:lstStyle/>
                    <a:p>
                      <a:pPr rtl="1"/>
                      <a:endParaRPr lang="he-IL"/>
                    </a:p>
                  </a:txBody>
                  <a:tcPr/>
                </a:tc>
                <a:tc vMerge="1">
                  <a:txBody>
                    <a:bodyPr/>
                    <a:lstStyle/>
                    <a:p>
                      <a:pPr rtl="1"/>
                      <a:endParaRPr lang="he-IL"/>
                    </a:p>
                  </a:txBody>
                  <a:tcPr/>
                </a:tc>
              </a:tr>
              <a:tr h="342525">
                <a:tc>
                  <a:txBody>
                    <a:bodyPr/>
                    <a:lstStyle/>
                    <a:p>
                      <a:pPr algn="l" rtl="0">
                        <a:lnSpc>
                          <a:spcPct val="115000"/>
                        </a:lnSpc>
                        <a:spcAft>
                          <a:spcPts val="0"/>
                        </a:spcAft>
                      </a:pPr>
                      <a:r>
                        <a:rPr lang="he-IL" sz="2000" dirty="0">
                          <a:effectLst/>
                          <a:latin typeface="David" pitchFamily="34" charset="-79"/>
                          <a:ea typeface="Calibri"/>
                          <a:cs typeface="David" pitchFamily="34" charset="-79"/>
                        </a:rPr>
                        <a:t>סולת</a:t>
                      </a:r>
                      <a:endParaRPr lang="en-US" sz="3200" dirty="0">
                        <a:effectLst/>
                        <a:latin typeface="David" pitchFamily="34" charset="-79"/>
                        <a:ea typeface="Calibri"/>
                        <a:cs typeface="David" pitchFamily="34" charset="-79"/>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40000"/>
                        <a:lumOff val="60000"/>
                      </a:schemeClr>
                    </a:solidFill>
                  </a:tcPr>
                </a:tc>
                <a:tc rowSpan="5">
                  <a:txBody>
                    <a:bodyPr/>
                    <a:lstStyle/>
                    <a:p>
                      <a:pPr algn="ctr" rtl="0">
                        <a:lnSpc>
                          <a:spcPct val="115000"/>
                        </a:lnSpc>
                        <a:spcAft>
                          <a:spcPts val="0"/>
                        </a:spcAft>
                      </a:pPr>
                      <a:r>
                        <a:rPr lang="he-IL" sz="2000" dirty="0">
                          <a:effectLst/>
                          <a:latin typeface="David" pitchFamily="34" charset="-79"/>
                          <a:ea typeface="Calibri"/>
                          <a:cs typeface="David" pitchFamily="34" charset="-79"/>
                        </a:rPr>
                        <a:t>מנחה</a:t>
                      </a:r>
                      <a:endParaRPr lang="en-US" sz="3200" dirty="0">
                        <a:effectLst/>
                        <a:latin typeface="David" pitchFamily="34" charset="-79"/>
                        <a:ea typeface="Calibri"/>
                        <a:cs typeface="David" pitchFamily="34" charset="-79"/>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40000"/>
                        <a:lumOff val="60000"/>
                      </a:schemeClr>
                    </a:solidFill>
                  </a:tcPr>
                </a:tc>
                <a:tc vMerge="1">
                  <a:txBody>
                    <a:bodyPr/>
                    <a:lstStyle/>
                    <a:p>
                      <a:pPr rtl="1"/>
                      <a:endParaRPr lang="he-IL"/>
                    </a:p>
                  </a:txBody>
                  <a:tcPr/>
                </a:tc>
              </a:tr>
              <a:tr h="342525">
                <a:tc>
                  <a:txBody>
                    <a:bodyPr/>
                    <a:lstStyle/>
                    <a:p>
                      <a:pPr algn="l" rtl="0">
                        <a:lnSpc>
                          <a:spcPct val="115000"/>
                        </a:lnSpc>
                        <a:spcAft>
                          <a:spcPts val="0"/>
                        </a:spcAft>
                      </a:pPr>
                      <a:r>
                        <a:rPr lang="he-IL" sz="2000" dirty="0">
                          <a:effectLst/>
                          <a:latin typeface="David" pitchFamily="34" charset="-79"/>
                          <a:ea typeface="Calibri"/>
                          <a:cs typeface="David" pitchFamily="34" charset="-79"/>
                        </a:rPr>
                        <a:t>מאפה תנור</a:t>
                      </a:r>
                      <a:endParaRPr lang="en-US" sz="3200" dirty="0">
                        <a:effectLst/>
                        <a:latin typeface="David" pitchFamily="34" charset="-79"/>
                        <a:ea typeface="Calibri"/>
                        <a:cs typeface="David" pitchFamily="34" charset="-79"/>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40000"/>
                        <a:lumOff val="60000"/>
                      </a:schemeClr>
                    </a:solidFill>
                  </a:tcPr>
                </a:tc>
                <a:tc vMerge="1">
                  <a:txBody>
                    <a:bodyPr/>
                    <a:lstStyle/>
                    <a:p>
                      <a:pPr rtl="1"/>
                      <a:endParaRPr lang="he-IL"/>
                    </a:p>
                  </a:txBody>
                  <a:tcPr/>
                </a:tc>
                <a:tc vMerge="1">
                  <a:txBody>
                    <a:bodyPr/>
                    <a:lstStyle/>
                    <a:p>
                      <a:pPr rtl="1"/>
                      <a:endParaRPr lang="he-IL"/>
                    </a:p>
                  </a:txBody>
                  <a:tcPr/>
                </a:tc>
              </a:tr>
              <a:tr h="342525">
                <a:tc>
                  <a:txBody>
                    <a:bodyPr/>
                    <a:lstStyle/>
                    <a:p>
                      <a:pPr algn="l" rtl="0">
                        <a:lnSpc>
                          <a:spcPct val="115000"/>
                        </a:lnSpc>
                        <a:spcAft>
                          <a:spcPts val="0"/>
                        </a:spcAft>
                      </a:pPr>
                      <a:r>
                        <a:rPr lang="he-IL" sz="2000" dirty="0">
                          <a:effectLst/>
                          <a:latin typeface="David" pitchFamily="34" charset="-79"/>
                          <a:ea typeface="Calibri"/>
                          <a:cs typeface="David" pitchFamily="34" charset="-79"/>
                        </a:rPr>
                        <a:t>מחבת</a:t>
                      </a:r>
                      <a:endParaRPr lang="en-US" sz="3200" dirty="0">
                        <a:effectLst/>
                        <a:latin typeface="David" pitchFamily="34" charset="-79"/>
                        <a:ea typeface="Calibri"/>
                        <a:cs typeface="David" pitchFamily="34" charset="-79"/>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40000"/>
                        <a:lumOff val="60000"/>
                      </a:schemeClr>
                    </a:solidFill>
                  </a:tcPr>
                </a:tc>
                <a:tc vMerge="1">
                  <a:txBody>
                    <a:bodyPr/>
                    <a:lstStyle/>
                    <a:p>
                      <a:pPr rtl="1"/>
                      <a:endParaRPr lang="he-IL"/>
                    </a:p>
                  </a:txBody>
                  <a:tcPr/>
                </a:tc>
                <a:tc vMerge="1">
                  <a:txBody>
                    <a:bodyPr/>
                    <a:lstStyle/>
                    <a:p>
                      <a:pPr rtl="1"/>
                      <a:endParaRPr lang="he-IL"/>
                    </a:p>
                  </a:txBody>
                  <a:tcPr/>
                </a:tc>
              </a:tr>
              <a:tr h="342525">
                <a:tc>
                  <a:txBody>
                    <a:bodyPr/>
                    <a:lstStyle/>
                    <a:p>
                      <a:pPr algn="l" rtl="0">
                        <a:lnSpc>
                          <a:spcPct val="115000"/>
                        </a:lnSpc>
                        <a:spcAft>
                          <a:spcPts val="0"/>
                        </a:spcAft>
                      </a:pPr>
                      <a:r>
                        <a:rPr lang="he-IL" sz="2000" dirty="0">
                          <a:effectLst/>
                          <a:latin typeface="David" pitchFamily="34" charset="-79"/>
                          <a:ea typeface="Calibri"/>
                          <a:cs typeface="David" pitchFamily="34" charset="-79"/>
                        </a:rPr>
                        <a:t>מרחשת</a:t>
                      </a:r>
                      <a:endParaRPr lang="en-US" sz="3200" dirty="0">
                        <a:effectLst/>
                        <a:latin typeface="David" pitchFamily="34" charset="-79"/>
                        <a:ea typeface="Calibri"/>
                        <a:cs typeface="David" pitchFamily="34" charset="-79"/>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40000"/>
                        <a:lumOff val="60000"/>
                      </a:schemeClr>
                    </a:solidFill>
                  </a:tcPr>
                </a:tc>
                <a:tc vMerge="1">
                  <a:txBody>
                    <a:bodyPr/>
                    <a:lstStyle/>
                    <a:p>
                      <a:pPr rtl="1"/>
                      <a:endParaRPr lang="he-IL"/>
                    </a:p>
                  </a:txBody>
                  <a:tcPr/>
                </a:tc>
                <a:tc vMerge="1">
                  <a:txBody>
                    <a:bodyPr/>
                    <a:lstStyle/>
                    <a:p>
                      <a:pPr rtl="1"/>
                      <a:endParaRPr lang="he-IL"/>
                    </a:p>
                  </a:txBody>
                  <a:tcPr/>
                </a:tc>
              </a:tr>
              <a:tr h="342525">
                <a:tc>
                  <a:txBody>
                    <a:bodyPr/>
                    <a:lstStyle/>
                    <a:p>
                      <a:pPr algn="l" rtl="0">
                        <a:lnSpc>
                          <a:spcPct val="115000"/>
                        </a:lnSpc>
                        <a:spcAft>
                          <a:spcPts val="0"/>
                        </a:spcAft>
                      </a:pPr>
                      <a:r>
                        <a:rPr lang="he-IL" sz="2000" dirty="0">
                          <a:effectLst/>
                          <a:latin typeface="David" pitchFamily="34" charset="-79"/>
                          <a:ea typeface="Calibri"/>
                          <a:cs typeface="David" pitchFamily="34" charset="-79"/>
                        </a:rPr>
                        <a:t>ביכורים</a:t>
                      </a:r>
                      <a:endParaRPr lang="en-US" sz="3200" dirty="0">
                        <a:effectLst/>
                        <a:latin typeface="David" pitchFamily="34" charset="-79"/>
                        <a:ea typeface="Calibri"/>
                        <a:cs typeface="David" pitchFamily="34" charset="-79"/>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40000"/>
                        <a:lumOff val="60000"/>
                      </a:schemeClr>
                    </a:solidFill>
                  </a:tcPr>
                </a:tc>
                <a:tc vMerge="1">
                  <a:txBody>
                    <a:bodyPr/>
                    <a:lstStyle/>
                    <a:p>
                      <a:pPr rtl="1"/>
                      <a:endParaRPr lang="he-IL"/>
                    </a:p>
                  </a:txBody>
                  <a:tcPr/>
                </a:tc>
                <a:tc vMerge="1">
                  <a:txBody>
                    <a:bodyPr/>
                    <a:lstStyle/>
                    <a:p>
                      <a:pPr rtl="1"/>
                      <a:endParaRPr lang="he-IL"/>
                    </a:p>
                  </a:txBody>
                  <a:tcPr/>
                </a:tc>
              </a:tr>
              <a:tr h="342525">
                <a:tc>
                  <a:txBody>
                    <a:bodyPr/>
                    <a:lstStyle/>
                    <a:p>
                      <a:pPr algn="l" rtl="0">
                        <a:lnSpc>
                          <a:spcPct val="115000"/>
                        </a:lnSpc>
                        <a:spcAft>
                          <a:spcPts val="0"/>
                        </a:spcAft>
                      </a:pPr>
                      <a:r>
                        <a:rPr lang="he-IL" sz="2000" dirty="0">
                          <a:effectLst/>
                          <a:latin typeface="David" pitchFamily="34" charset="-79"/>
                          <a:ea typeface="Calibri"/>
                          <a:cs typeface="David" pitchFamily="34" charset="-79"/>
                        </a:rPr>
                        <a:t>בקר</a:t>
                      </a:r>
                      <a:endParaRPr lang="en-US" sz="3200" dirty="0">
                        <a:effectLst/>
                        <a:latin typeface="David" pitchFamily="34" charset="-79"/>
                        <a:ea typeface="Calibri"/>
                        <a:cs typeface="David" pitchFamily="34" charset="-79"/>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60000"/>
                        <a:lumOff val="40000"/>
                      </a:schemeClr>
                    </a:solidFill>
                  </a:tcPr>
                </a:tc>
                <a:tc rowSpan="3">
                  <a:txBody>
                    <a:bodyPr/>
                    <a:lstStyle/>
                    <a:p>
                      <a:pPr algn="ctr" rtl="0">
                        <a:lnSpc>
                          <a:spcPct val="115000"/>
                        </a:lnSpc>
                        <a:spcAft>
                          <a:spcPts val="0"/>
                        </a:spcAft>
                      </a:pPr>
                      <a:r>
                        <a:rPr lang="he-IL" sz="2000" dirty="0">
                          <a:effectLst/>
                          <a:latin typeface="David" pitchFamily="34" charset="-79"/>
                          <a:ea typeface="Calibri"/>
                          <a:cs typeface="David" pitchFamily="34" charset="-79"/>
                        </a:rPr>
                        <a:t>שלמים</a:t>
                      </a:r>
                      <a:endParaRPr lang="en-US" sz="3200" dirty="0">
                        <a:effectLst/>
                        <a:latin typeface="David" pitchFamily="34" charset="-79"/>
                        <a:ea typeface="Calibri"/>
                        <a:cs typeface="David" pitchFamily="34" charset="-79"/>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60000"/>
                        <a:lumOff val="40000"/>
                      </a:schemeClr>
                    </a:solidFill>
                  </a:tcPr>
                </a:tc>
                <a:tc vMerge="1">
                  <a:txBody>
                    <a:bodyPr/>
                    <a:lstStyle/>
                    <a:p>
                      <a:pPr rtl="1"/>
                      <a:endParaRPr lang="he-IL"/>
                    </a:p>
                  </a:txBody>
                  <a:tcPr/>
                </a:tc>
              </a:tr>
              <a:tr h="342525">
                <a:tc>
                  <a:txBody>
                    <a:bodyPr/>
                    <a:lstStyle/>
                    <a:p>
                      <a:pPr algn="l" rtl="0">
                        <a:lnSpc>
                          <a:spcPct val="115000"/>
                        </a:lnSpc>
                        <a:spcAft>
                          <a:spcPts val="0"/>
                        </a:spcAft>
                      </a:pPr>
                      <a:r>
                        <a:rPr lang="he-IL" sz="2000" dirty="0">
                          <a:effectLst/>
                          <a:latin typeface="David" pitchFamily="34" charset="-79"/>
                          <a:ea typeface="Calibri"/>
                          <a:cs typeface="David" pitchFamily="34" charset="-79"/>
                        </a:rPr>
                        <a:t>כבשים</a:t>
                      </a:r>
                      <a:endParaRPr lang="en-US" sz="3200" dirty="0">
                        <a:effectLst/>
                        <a:latin typeface="David" pitchFamily="34" charset="-79"/>
                        <a:ea typeface="Calibri"/>
                        <a:cs typeface="David" pitchFamily="34" charset="-79"/>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60000"/>
                        <a:lumOff val="40000"/>
                      </a:schemeClr>
                    </a:solidFill>
                  </a:tcPr>
                </a:tc>
                <a:tc vMerge="1">
                  <a:txBody>
                    <a:bodyPr/>
                    <a:lstStyle/>
                    <a:p>
                      <a:pPr rtl="1"/>
                      <a:endParaRPr lang="he-IL"/>
                    </a:p>
                  </a:txBody>
                  <a:tcPr/>
                </a:tc>
                <a:tc vMerge="1">
                  <a:txBody>
                    <a:bodyPr/>
                    <a:lstStyle/>
                    <a:p>
                      <a:pPr rtl="1"/>
                      <a:endParaRPr lang="he-IL"/>
                    </a:p>
                  </a:txBody>
                  <a:tcPr/>
                </a:tc>
              </a:tr>
              <a:tr h="342525">
                <a:tc>
                  <a:txBody>
                    <a:bodyPr/>
                    <a:lstStyle/>
                    <a:p>
                      <a:pPr algn="l" rtl="0">
                        <a:lnSpc>
                          <a:spcPct val="115000"/>
                        </a:lnSpc>
                        <a:spcAft>
                          <a:spcPts val="0"/>
                        </a:spcAft>
                      </a:pPr>
                      <a:r>
                        <a:rPr lang="he-IL" sz="2000" dirty="0">
                          <a:effectLst/>
                          <a:latin typeface="David" pitchFamily="34" charset="-79"/>
                          <a:ea typeface="Calibri"/>
                          <a:cs typeface="David" pitchFamily="34" charset="-79"/>
                        </a:rPr>
                        <a:t>עזים</a:t>
                      </a:r>
                      <a:endParaRPr lang="en-US" sz="3200" dirty="0">
                        <a:effectLst/>
                        <a:latin typeface="David" pitchFamily="34" charset="-79"/>
                        <a:ea typeface="Calibri"/>
                        <a:cs typeface="David" pitchFamily="34" charset="-79"/>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60000"/>
                        <a:lumOff val="40000"/>
                      </a:schemeClr>
                    </a:solidFill>
                  </a:tcPr>
                </a:tc>
                <a:tc vMerge="1">
                  <a:txBody>
                    <a:bodyPr/>
                    <a:lstStyle/>
                    <a:p>
                      <a:pPr rtl="1"/>
                      <a:endParaRPr lang="he-IL"/>
                    </a:p>
                  </a:txBody>
                  <a:tcPr/>
                </a:tc>
                <a:tc vMerge="1">
                  <a:txBody>
                    <a:bodyPr/>
                    <a:lstStyle/>
                    <a:p>
                      <a:pPr rtl="1"/>
                      <a:endParaRPr lang="he-IL"/>
                    </a:p>
                  </a:txBody>
                  <a:tcPr/>
                </a:tc>
              </a:tr>
              <a:tr h="342525">
                <a:tc>
                  <a:txBody>
                    <a:bodyPr/>
                    <a:lstStyle/>
                    <a:p>
                      <a:pPr algn="l" rtl="0">
                        <a:lnSpc>
                          <a:spcPct val="115000"/>
                        </a:lnSpc>
                        <a:spcAft>
                          <a:spcPts val="0"/>
                        </a:spcAft>
                      </a:pPr>
                      <a:r>
                        <a:rPr lang="he-IL" sz="2000" dirty="0">
                          <a:effectLst/>
                          <a:latin typeface="David" pitchFamily="34" charset="-79"/>
                          <a:ea typeface="Calibri"/>
                          <a:cs typeface="David" pitchFamily="34" charset="-79"/>
                        </a:rPr>
                        <a:t>כהן משיח-פרה</a:t>
                      </a:r>
                      <a:endParaRPr lang="en-US" sz="3200" dirty="0">
                        <a:effectLst/>
                        <a:latin typeface="David" pitchFamily="34" charset="-79"/>
                        <a:ea typeface="Calibri"/>
                        <a:cs typeface="David" pitchFamily="34" charset="-79"/>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60000"/>
                        <a:lumOff val="40000"/>
                      </a:schemeClr>
                    </a:solidFill>
                  </a:tcPr>
                </a:tc>
                <a:tc rowSpan="6">
                  <a:txBody>
                    <a:bodyPr/>
                    <a:lstStyle/>
                    <a:p>
                      <a:pPr algn="ctr" rtl="0">
                        <a:lnSpc>
                          <a:spcPct val="115000"/>
                        </a:lnSpc>
                        <a:spcAft>
                          <a:spcPts val="0"/>
                        </a:spcAft>
                      </a:pPr>
                      <a:r>
                        <a:rPr lang="he-IL" sz="2000" dirty="0">
                          <a:effectLst/>
                          <a:latin typeface="David" pitchFamily="34" charset="-79"/>
                          <a:ea typeface="Calibri"/>
                          <a:cs typeface="David" pitchFamily="34" charset="-79"/>
                        </a:rPr>
                        <a:t>חטאת בשגגה</a:t>
                      </a:r>
                      <a:endParaRPr lang="en-US" sz="3200" dirty="0">
                        <a:effectLst/>
                        <a:latin typeface="David" pitchFamily="34" charset="-79"/>
                        <a:ea typeface="Calibri"/>
                        <a:cs typeface="David" pitchFamily="34" charset="-79"/>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60000"/>
                        <a:lumOff val="40000"/>
                      </a:schemeClr>
                    </a:solidFill>
                  </a:tcPr>
                </a:tc>
                <a:tc rowSpan="9">
                  <a:txBody>
                    <a:bodyPr/>
                    <a:lstStyle/>
                    <a:p>
                      <a:pPr algn="ctr" rtl="0">
                        <a:lnSpc>
                          <a:spcPct val="115000"/>
                        </a:lnSpc>
                        <a:spcAft>
                          <a:spcPts val="0"/>
                        </a:spcAft>
                      </a:pPr>
                      <a:r>
                        <a:rPr lang="he-IL" sz="2000" dirty="0">
                          <a:effectLst/>
                          <a:latin typeface="David" pitchFamily="34" charset="-79"/>
                          <a:ea typeface="Calibri"/>
                          <a:cs typeface="David" pitchFamily="34" charset="-79"/>
                        </a:rPr>
                        <a:t>קרבן חובה</a:t>
                      </a:r>
                      <a:endParaRPr lang="en-US" sz="3200" dirty="0">
                        <a:effectLst/>
                        <a:latin typeface="David" pitchFamily="34" charset="-79"/>
                        <a:ea typeface="Calibri"/>
                        <a:cs typeface="David" pitchFamily="34" charset="-79"/>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20000"/>
                        <a:lumOff val="80000"/>
                      </a:schemeClr>
                    </a:solidFill>
                  </a:tcPr>
                </a:tc>
              </a:tr>
              <a:tr h="342525">
                <a:tc>
                  <a:txBody>
                    <a:bodyPr/>
                    <a:lstStyle/>
                    <a:p>
                      <a:pPr algn="l" rtl="0">
                        <a:lnSpc>
                          <a:spcPct val="115000"/>
                        </a:lnSpc>
                        <a:spcAft>
                          <a:spcPts val="0"/>
                        </a:spcAft>
                      </a:pPr>
                      <a:r>
                        <a:rPr lang="he-IL" sz="2000" dirty="0">
                          <a:effectLst/>
                          <a:latin typeface="David" pitchFamily="34" charset="-79"/>
                          <a:ea typeface="Calibri"/>
                          <a:cs typeface="David" pitchFamily="34" charset="-79"/>
                        </a:rPr>
                        <a:t>כל עדת </a:t>
                      </a:r>
                      <a:r>
                        <a:rPr lang="he-IL" sz="2000" dirty="0" smtClean="0">
                          <a:effectLst/>
                          <a:latin typeface="David" pitchFamily="34" charset="-79"/>
                          <a:ea typeface="Calibri"/>
                          <a:cs typeface="David" pitchFamily="34" charset="-79"/>
                        </a:rPr>
                        <a:t>ישראל– פר</a:t>
                      </a:r>
                      <a:endParaRPr lang="en-US" sz="3200" dirty="0">
                        <a:effectLst/>
                        <a:latin typeface="David" pitchFamily="34" charset="-79"/>
                        <a:ea typeface="Calibri"/>
                        <a:cs typeface="David" pitchFamily="34" charset="-79"/>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60000"/>
                        <a:lumOff val="40000"/>
                      </a:schemeClr>
                    </a:solidFill>
                  </a:tcPr>
                </a:tc>
                <a:tc vMerge="1">
                  <a:txBody>
                    <a:bodyPr/>
                    <a:lstStyle/>
                    <a:p>
                      <a:pPr rtl="1"/>
                      <a:endParaRPr lang="he-IL"/>
                    </a:p>
                  </a:txBody>
                  <a:tcPr/>
                </a:tc>
                <a:tc vMerge="1">
                  <a:txBody>
                    <a:bodyPr/>
                    <a:lstStyle/>
                    <a:p>
                      <a:pPr rtl="1"/>
                      <a:endParaRPr lang="he-IL"/>
                    </a:p>
                  </a:txBody>
                  <a:tcPr/>
                </a:tc>
              </a:tr>
              <a:tr h="342525">
                <a:tc>
                  <a:txBody>
                    <a:bodyPr/>
                    <a:lstStyle/>
                    <a:p>
                      <a:pPr algn="l" rtl="0">
                        <a:lnSpc>
                          <a:spcPct val="115000"/>
                        </a:lnSpc>
                        <a:spcAft>
                          <a:spcPts val="0"/>
                        </a:spcAft>
                      </a:pPr>
                      <a:r>
                        <a:rPr lang="he-IL" sz="2000" dirty="0">
                          <a:effectLst/>
                          <a:latin typeface="David" pitchFamily="34" charset="-79"/>
                          <a:ea typeface="Calibri"/>
                          <a:cs typeface="David" pitchFamily="34" charset="-79"/>
                        </a:rPr>
                        <a:t>נשיא – שעיר</a:t>
                      </a:r>
                      <a:endParaRPr lang="en-US" sz="3200" dirty="0">
                        <a:effectLst/>
                        <a:latin typeface="David" pitchFamily="34" charset="-79"/>
                        <a:ea typeface="Calibri"/>
                        <a:cs typeface="David" pitchFamily="34" charset="-79"/>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60000"/>
                        <a:lumOff val="40000"/>
                      </a:schemeClr>
                    </a:solidFill>
                  </a:tcPr>
                </a:tc>
                <a:tc vMerge="1">
                  <a:txBody>
                    <a:bodyPr/>
                    <a:lstStyle/>
                    <a:p>
                      <a:pPr rtl="1"/>
                      <a:endParaRPr lang="he-IL"/>
                    </a:p>
                  </a:txBody>
                  <a:tcPr/>
                </a:tc>
                <a:tc vMerge="1">
                  <a:txBody>
                    <a:bodyPr/>
                    <a:lstStyle/>
                    <a:p>
                      <a:pPr rtl="1"/>
                      <a:endParaRPr lang="he-IL"/>
                    </a:p>
                  </a:txBody>
                  <a:tcPr/>
                </a:tc>
              </a:tr>
              <a:tr h="342525">
                <a:tc>
                  <a:txBody>
                    <a:bodyPr/>
                    <a:lstStyle/>
                    <a:p>
                      <a:pPr algn="l" rtl="0">
                        <a:lnSpc>
                          <a:spcPct val="115000"/>
                        </a:lnSpc>
                        <a:spcAft>
                          <a:spcPts val="0"/>
                        </a:spcAft>
                      </a:pPr>
                      <a:r>
                        <a:rPr lang="he-IL" sz="2000" dirty="0">
                          <a:effectLst/>
                          <a:latin typeface="David" pitchFamily="34" charset="-79"/>
                          <a:ea typeface="Calibri"/>
                          <a:cs typeface="David" pitchFamily="34" charset="-79"/>
                        </a:rPr>
                        <a:t>נפש – כבשה</a:t>
                      </a:r>
                      <a:endParaRPr lang="en-US" sz="3200" dirty="0">
                        <a:effectLst/>
                        <a:latin typeface="David" pitchFamily="34" charset="-79"/>
                        <a:ea typeface="Calibri"/>
                        <a:cs typeface="David" pitchFamily="34" charset="-79"/>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60000"/>
                        <a:lumOff val="40000"/>
                      </a:schemeClr>
                    </a:solidFill>
                  </a:tcPr>
                </a:tc>
                <a:tc vMerge="1">
                  <a:txBody>
                    <a:bodyPr/>
                    <a:lstStyle/>
                    <a:p>
                      <a:pPr rtl="1"/>
                      <a:endParaRPr lang="he-IL"/>
                    </a:p>
                  </a:txBody>
                  <a:tcPr/>
                </a:tc>
                <a:tc vMerge="1">
                  <a:txBody>
                    <a:bodyPr/>
                    <a:lstStyle/>
                    <a:p>
                      <a:pPr rtl="1"/>
                      <a:endParaRPr lang="he-IL"/>
                    </a:p>
                  </a:txBody>
                  <a:tcPr/>
                </a:tc>
              </a:tr>
              <a:tr h="342525">
                <a:tc>
                  <a:txBody>
                    <a:bodyPr/>
                    <a:lstStyle/>
                    <a:p>
                      <a:pPr algn="l" rtl="0">
                        <a:lnSpc>
                          <a:spcPct val="115000"/>
                        </a:lnSpc>
                        <a:spcAft>
                          <a:spcPts val="0"/>
                        </a:spcAft>
                      </a:pPr>
                      <a:r>
                        <a:rPr lang="he-IL" sz="2000" dirty="0">
                          <a:effectLst/>
                          <a:latin typeface="David" pitchFamily="34" charset="-79"/>
                          <a:ea typeface="Calibri"/>
                          <a:cs typeface="David" pitchFamily="34" charset="-79"/>
                        </a:rPr>
                        <a:t>נפש – שעירה</a:t>
                      </a:r>
                      <a:endParaRPr lang="en-US" sz="3200" dirty="0">
                        <a:effectLst/>
                        <a:latin typeface="David" pitchFamily="34" charset="-79"/>
                        <a:ea typeface="Calibri"/>
                        <a:cs typeface="David" pitchFamily="34" charset="-79"/>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60000"/>
                        <a:lumOff val="40000"/>
                      </a:schemeClr>
                    </a:solidFill>
                  </a:tcPr>
                </a:tc>
                <a:tc vMerge="1">
                  <a:txBody>
                    <a:bodyPr/>
                    <a:lstStyle/>
                    <a:p>
                      <a:pPr rtl="1"/>
                      <a:endParaRPr lang="he-IL"/>
                    </a:p>
                  </a:txBody>
                  <a:tcPr/>
                </a:tc>
                <a:tc vMerge="1">
                  <a:txBody>
                    <a:bodyPr/>
                    <a:lstStyle/>
                    <a:p>
                      <a:pPr rtl="1"/>
                      <a:endParaRPr lang="he-IL"/>
                    </a:p>
                  </a:txBody>
                  <a:tcPr/>
                </a:tc>
              </a:tr>
              <a:tr h="342525">
                <a:tc>
                  <a:txBody>
                    <a:bodyPr/>
                    <a:lstStyle/>
                    <a:p>
                      <a:pPr algn="l" rtl="0">
                        <a:lnSpc>
                          <a:spcPct val="115000"/>
                        </a:lnSpc>
                        <a:spcAft>
                          <a:spcPts val="0"/>
                        </a:spcAft>
                      </a:pPr>
                      <a:r>
                        <a:rPr lang="he-IL" sz="2000" dirty="0">
                          <a:effectLst/>
                          <a:latin typeface="David" pitchFamily="34" charset="-79"/>
                          <a:ea typeface="Calibri"/>
                          <a:cs typeface="David" pitchFamily="34" charset="-79"/>
                        </a:rPr>
                        <a:t>עולה ויורד</a:t>
                      </a:r>
                      <a:endParaRPr lang="en-US" sz="3200" dirty="0">
                        <a:effectLst/>
                        <a:latin typeface="David" pitchFamily="34" charset="-79"/>
                        <a:ea typeface="Calibri"/>
                        <a:cs typeface="David" pitchFamily="34" charset="-79"/>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60000"/>
                        <a:lumOff val="40000"/>
                      </a:schemeClr>
                    </a:solidFill>
                  </a:tcPr>
                </a:tc>
                <a:tc vMerge="1">
                  <a:txBody>
                    <a:bodyPr/>
                    <a:lstStyle/>
                    <a:p>
                      <a:pPr rtl="1"/>
                      <a:endParaRPr lang="he-IL"/>
                    </a:p>
                  </a:txBody>
                  <a:tcPr/>
                </a:tc>
                <a:tc vMerge="1">
                  <a:txBody>
                    <a:bodyPr/>
                    <a:lstStyle/>
                    <a:p>
                      <a:pPr rtl="1"/>
                      <a:endParaRPr lang="he-IL"/>
                    </a:p>
                  </a:txBody>
                  <a:tcPr/>
                </a:tc>
              </a:tr>
              <a:tr h="342525">
                <a:tc>
                  <a:txBody>
                    <a:bodyPr/>
                    <a:lstStyle/>
                    <a:p>
                      <a:pPr algn="l" rtl="0">
                        <a:lnSpc>
                          <a:spcPct val="115000"/>
                        </a:lnSpc>
                        <a:spcAft>
                          <a:spcPts val="0"/>
                        </a:spcAft>
                      </a:pPr>
                      <a:r>
                        <a:rPr lang="he-IL" sz="2000">
                          <a:effectLst/>
                          <a:latin typeface="David" pitchFamily="34" charset="-79"/>
                          <a:ea typeface="Calibri"/>
                          <a:cs typeface="David" pitchFamily="34" charset="-79"/>
                        </a:rPr>
                        <a:t>מעילות</a:t>
                      </a:r>
                      <a:endParaRPr lang="en-US" sz="3200" dirty="0">
                        <a:effectLst/>
                        <a:latin typeface="David" pitchFamily="34" charset="-79"/>
                        <a:ea typeface="Calibri"/>
                        <a:cs typeface="David" pitchFamily="34" charset="-79"/>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40000"/>
                        <a:lumOff val="60000"/>
                      </a:schemeClr>
                    </a:solidFill>
                  </a:tcPr>
                </a:tc>
                <a:tc rowSpan="3">
                  <a:txBody>
                    <a:bodyPr/>
                    <a:lstStyle/>
                    <a:p>
                      <a:pPr algn="ctr" rtl="0">
                        <a:lnSpc>
                          <a:spcPct val="115000"/>
                        </a:lnSpc>
                        <a:spcAft>
                          <a:spcPts val="0"/>
                        </a:spcAft>
                      </a:pPr>
                      <a:r>
                        <a:rPr lang="he-IL" sz="2000" dirty="0">
                          <a:effectLst/>
                          <a:latin typeface="David" pitchFamily="34" charset="-79"/>
                          <a:ea typeface="Calibri"/>
                          <a:cs typeface="David" pitchFamily="34" charset="-79"/>
                        </a:rPr>
                        <a:t>אשם</a:t>
                      </a:r>
                      <a:endParaRPr lang="en-US" sz="3200" dirty="0">
                        <a:effectLst/>
                        <a:latin typeface="David" pitchFamily="34" charset="-79"/>
                        <a:ea typeface="Calibri"/>
                        <a:cs typeface="David" pitchFamily="34" charset="-79"/>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40000"/>
                        <a:lumOff val="60000"/>
                      </a:schemeClr>
                    </a:solidFill>
                  </a:tcPr>
                </a:tc>
                <a:tc vMerge="1">
                  <a:txBody>
                    <a:bodyPr/>
                    <a:lstStyle/>
                    <a:p>
                      <a:pPr rtl="1"/>
                      <a:endParaRPr lang="he-IL"/>
                    </a:p>
                  </a:txBody>
                  <a:tcPr/>
                </a:tc>
              </a:tr>
              <a:tr h="342525">
                <a:tc>
                  <a:txBody>
                    <a:bodyPr/>
                    <a:lstStyle/>
                    <a:p>
                      <a:pPr algn="l" rtl="0">
                        <a:lnSpc>
                          <a:spcPct val="115000"/>
                        </a:lnSpc>
                        <a:spcAft>
                          <a:spcPts val="0"/>
                        </a:spcAft>
                      </a:pPr>
                      <a:r>
                        <a:rPr lang="he-IL" sz="2000">
                          <a:effectLst/>
                          <a:latin typeface="David" pitchFamily="34" charset="-79"/>
                          <a:ea typeface="Calibri"/>
                          <a:cs typeface="David" pitchFamily="34" charset="-79"/>
                        </a:rPr>
                        <a:t>תלוי</a:t>
                      </a:r>
                      <a:endParaRPr lang="en-US" sz="3200" dirty="0">
                        <a:effectLst/>
                        <a:latin typeface="David" pitchFamily="34" charset="-79"/>
                        <a:ea typeface="Calibri"/>
                        <a:cs typeface="David" pitchFamily="34" charset="-79"/>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40000"/>
                        <a:lumOff val="60000"/>
                      </a:schemeClr>
                    </a:solidFill>
                  </a:tcPr>
                </a:tc>
                <a:tc vMerge="1">
                  <a:txBody>
                    <a:bodyPr/>
                    <a:lstStyle/>
                    <a:p>
                      <a:pPr rtl="1"/>
                      <a:endParaRPr lang="he-IL"/>
                    </a:p>
                  </a:txBody>
                  <a:tcPr/>
                </a:tc>
                <a:tc vMerge="1">
                  <a:txBody>
                    <a:bodyPr/>
                    <a:lstStyle/>
                    <a:p>
                      <a:pPr rtl="1"/>
                      <a:endParaRPr lang="he-IL"/>
                    </a:p>
                  </a:txBody>
                  <a:tcPr/>
                </a:tc>
              </a:tr>
              <a:tr h="342525">
                <a:tc>
                  <a:txBody>
                    <a:bodyPr/>
                    <a:lstStyle/>
                    <a:p>
                      <a:pPr algn="l" rtl="0">
                        <a:lnSpc>
                          <a:spcPct val="115000"/>
                        </a:lnSpc>
                        <a:spcAft>
                          <a:spcPts val="0"/>
                        </a:spcAft>
                      </a:pPr>
                      <a:r>
                        <a:rPr lang="he-IL" sz="2000" dirty="0">
                          <a:effectLst/>
                          <a:latin typeface="David" pitchFamily="34" charset="-79"/>
                          <a:ea typeface="Calibri"/>
                          <a:cs typeface="David" pitchFamily="34" charset="-79"/>
                        </a:rPr>
                        <a:t>גזילות</a:t>
                      </a:r>
                      <a:endParaRPr lang="en-US" sz="3200" dirty="0">
                        <a:effectLst/>
                        <a:latin typeface="David" pitchFamily="34" charset="-79"/>
                        <a:ea typeface="Calibri"/>
                        <a:cs typeface="David" pitchFamily="34" charset="-79"/>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40000"/>
                        <a:lumOff val="60000"/>
                      </a:schemeClr>
                    </a:solidFill>
                  </a:tcPr>
                </a:tc>
                <a:tc vMerge="1">
                  <a:txBody>
                    <a:bodyPr/>
                    <a:lstStyle/>
                    <a:p>
                      <a:pPr rtl="1"/>
                      <a:endParaRPr lang="he-IL"/>
                    </a:p>
                  </a:txBody>
                  <a:tcPr/>
                </a:tc>
                <a:tc vMerge="1">
                  <a:txBody>
                    <a:bodyPr/>
                    <a:lstStyle/>
                    <a:p>
                      <a:pPr rtl="1"/>
                      <a:endParaRPr lang="he-IL"/>
                    </a:p>
                  </a:txBody>
                  <a:tcPr/>
                </a:tc>
              </a:tr>
            </a:tbl>
          </a:graphicData>
        </a:graphic>
      </p:graphicFrame>
    </p:spTree>
    <p:extLst>
      <p:ext uri="{BB962C8B-B14F-4D97-AF65-F5344CB8AC3E}">
        <p14:creationId xmlns:p14="http://schemas.microsoft.com/office/powerpoint/2010/main" val="37310969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Effect transition="in" filter="fade">
                                      <p:cBhvr>
                                        <p:cTn id="9"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2105685682"/>
              </p:ext>
            </p:extLst>
          </p:nvPr>
        </p:nvGraphicFramePr>
        <p:xfrm>
          <a:off x="152399" y="-76200"/>
          <a:ext cx="8839201" cy="7010400"/>
        </p:xfrm>
        <a:graphic>
          <a:graphicData uri="http://schemas.openxmlformats.org/drawingml/2006/table">
            <a:tbl>
              <a:tblPr firstRow="1" firstCol="1" bandRow="1"/>
              <a:tblGrid>
                <a:gridCol w="2057401"/>
                <a:gridCol w="2240845"/>
                <a:gridCol w="2319227"/>
                <a:gridCol w="2221728"/>
              </a:tblGrid>
              <a:tr h="342888">
                <a:tc>
                  <a:txBody>
                    <a:bodyPr/>
                    <a:lstStyle/>
                    <a:p>
                      <a:pPr algn="l" rtl="0">
                        <a:lnSpc>
                          <a:spcPct val="115000"/>
                        </a:lnSpc>
                        <a:spcAft>
                          <a:spcPts val="0"/>
                        </a:spcAft>
                      </a:pPr>
                      <a:r>
                        <a:rPr lang="he-IL" sz="2000" dirty="0">
                          <a:effectLst/>
                          <a:latin typeface="David" pitchFamily="34" charset="-79"/>
                          <a:ea typeface="Calibri"/>
                          <a:cs typeface="David" pitchFamily="34" charset="-79"/>
                        </a:rPr>
                        <a:t>בקר</a:t>
                      </a:r>
                      <a:endParaRPr lang="en-US" sz="3200" dirty="0">
                        <a:effectLst/>
                        <a:latin typeface="David" pitchFamily="34" charset="-79"/>
                        <a:ea typeface="Calibri"/>
                        <a:cs typeface="David" pitchFamily="34" charset="-79"/>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60000"/>
                        <a:lumOff val="40000"/>
                      </a:schemeClr>
                    </a:solidFill>
                  </a:tcPr>
                </a:tc>
                <a:tc rowSpan="3">
                  <a:txBody>
                    <a:bodyPr/>
                    <a:lstStyle/>
                    <a:p>
                      <a:pPr algn="ctr" rtl="0">
                        <a:lnSpc>
                          <a:spcPct val="115000"/>
                        </a:lnSpc>
                        <a:spcAft>
                          <a:spcPts val="0"/>
                        </a:spcAft>
                      </a:pPr>
                      <a:r>
                        <a:rPr lang="he-IL" sz="2000" dirty="0">
                          <a:effectLst/>
                          <a:latin typeface="David" pitchFamily="34" charset="-79"/>
                          <a:ea typeface="Calibri"/>
                          <a:cs typeface="David" pitchFamily="34" charset="-79"/>
                        </a:rPr>
                        <a:t>עולה</a:t>
                      </a:r>
                      <a:endParaRPr lang="en-US" sz="3200" dirty="0">
                        <a:effectLst/>
                        <a:latin typeface="David" pitchFamily="34" charset="-79"/>
                        <a:ea typeface="Calibri"/>
                        <a:cs typeface="David" pitchFamily="34" charset="-79"/>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60000"/>
                        <a:lumOff val="40000"/>
                      </a:schemeClr>
                    </a:solidFill>
                  </a:tcPr>
                </a:tc>
                <a:tc rowSpan="11">
                  <a:txBody>
                    <a:bodyPr/>
                    <a:lstStyle/>
                    <a:p>
                      <a:pPr algn="ctr" rtl="0">
                        <a:lnSpc>
                          <a:spcPct val="115000"/>
                        </a:lnSpc>
                        <a:spcAft>
                          <a:spcPts val="0"/>
                        </a:spcAft>
                      </a:pPr>
                      <a:r>
                        <a:rPr lang="he-IL" sz="2000" dirty="0">
                          <a:effectLst/>
                          <a:latin typeface="David" pitchFamily="34" charset="-79"/>
                          <a:ea typeface="Calibri"/>
                          <a:cs typeface="David" pitchFamily="34" charset="-79"/>
                        </a:rPr>
                        <a:t>קרבן נדבה</a:t>
                      </a:r>
                      <a:endParaRPr lang="en-US" sz="3200" dirty="0">
                        <a:effectLst/>
                        <a:latin typeface="David" pitchFamily="34" charset="-79"/>
                        <a:ea typeface="Calibri"/>
                        <a:cs typeface="David" pitchFamily="34" charset="-79"/>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rowSpan="20">
                  <a:txBody>
                    <a:bodyPr/>
                    <a:lstStyle/>
                    <a:p>
                      <a:pPr algn="ctr" rtl="0">
                        <a:lnSpc>
                          <a:spcPct val="115000"/>
                        </a:lnSpc>
                        <a:spcAft>
                          <a:spcPts val="0"/>
                        </a:spcAft>
                      </a:pPr>
                      <a:r>
                        <a:rPr lang="he-IL" sz="2000" dirty="0">
                          <a:effectLst/>
                          <a:latin typeface="David" pitchFamily="34" charset="-79"/>
                          <a:ea typeface="Calibri"/>
                          <a:cs typeface="David" pitchFamily="34" charset="-79"/>
                        </a:rPr>
                        <a:t>קרבן יחיד</a:t>
                      </a:r>
                      <a:endParaRPr lang="en-US" sz="3200" dirty="0">
                        <a:effectLst/>
                        <a:latin typeface="David" pitchFamily="34" charset="-79"/>
                        <a:ea typeface="Calibri"/>
                        <a:cs typeface="David" pitchFamily="34" charset="-79"/>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20000"/>
                        <a:lumOff val="80000"/>
                      </a:schemeClr>
                    </a:solidFill>
                  </a:tcPr>
                </a:tc>
              </a:tr>
              <a:tr h="342888">
                <a:tc>
                  <a:txBody>
                    <a:bodyPr/>
                    <a:lstStyle/>
                    <a:p>
                      <a:pPr algn="l" rtl="0">
                        <a:lnSpc>
                          <a:spcPct val="115000"/>
                        </a:lnSpc>
                        <a:spcAft>
                          <a:spcPts val="0"/>
                        </a:spcAft>
                      </a:pPr>
                      <a:r>
                        <a:rPr lang="he-IL" sz="2000" dirty="0">
                          <a:effectLst/>
                          <a:latin typeface="David" pitchFamily="34" charset="-79"/>
                          <a:ea typeface="Calibri"/>
                          <a:cs typeface="David" pitchFamily="34" charset="-79"/>
                        </a:rPr>
                        <a:t>צאן</a:t>
                      </a:r>
                      <a:endParaRPr lang="en-US" sz="3200" dirty="0">
                        <a:effectLst/>
                        <a:latin typeface="David" pitchFamily="34" charset="-79"/>
                        <a:ea typeface="Calibri"/>
                        <a:cs typeface="David" pitchFamily="34" charset="-79"/>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60000"/>
                        <a:lumOff val="40000"/>
                      </a:schemeClr>
                    </a:solidFill>
                  </a:tcPr>
                </a:tc>
                <a:tc vMerge="1">
                  <a:txBody>
                    <a:bodyPr/>
                    <a:lstStyle/>
                    <a:p>
                      <a:pPr rtl="1"/>
                      <a:endParaRPr lang="he-IL"/>
                    </a:p>
                  </a:txBody>
                  <a:tcPr/>
                </a:tc>
                <a:tc vMerge="1">
                  <a:txBody>
                    <a:bodyPr/>
                    <a:lstStyle/>
                    <a:p>
                      <a:pPr rtl="1"/>
                      <a:endParaRPr lang="he-IL"/>
                    </a:p>
                  </a:txBody>
                  <a:tcPr/>
                </a:tc>
                <a:tc vMerge="1">
                  <a:txBody>
                    <a:bodyPr/>
                    <a:lstStyle/>
                    <a:p>
                      <a:pPr rtl="1"/>
                      <a:endParaRPr lang="he-IL"/>
                    </a:p>
                  </a:txBody>
                  <a:tcPr/>
                </a:tc>
              </a:tr>
              <a:tr h="342888">
                <a:tc>
                  <a:txBody>
                    <a:bodyPr/>
                    <a:lstStyle/>
                    <a:p>
                      <a:pPr algn="l" rtl="0">
                        <a:lnSpc>
                          <a:spcPct val="115000"/>
                        </a:lnSpc>
                        <a:spcAft>
                          <a:spcPts val="0"/>
                        </a:spcAft>
                      </a:pPr>
                      <a:r>
                        <a:rPr lang="he-IL" sz="2000" dirty="0">
                          <a:effectLst/>
                          <a:latin typeface="David" pitchFamily="34" charset="-79"/>
                          <a:ea typeface="Calibri"/>
                          <a:cs typeface="David" pitchFamily="34" charset="-79"/>
                        </a:rPr>
                        <a:t>עוף</a:t>
                      </a:r>
                      <a:endParaRPr lang="en-US" sz="3200" dirty="0">
                        <a:effectLst/>
                        <a:latin typeface="David" pitchFamily="34" charset="-79"/>
                        <a:ea typeface="Calibri"/>
                        <a:cs typeface="David" pitchFamily="34" charset="-79"/>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60000"/>
                        <a:lumOff val="40000"/>
                      </a:schemeClr>
                    </a:solidFill>
                  </a:tcPr>
                </a:tc>
                <a:tc vMerge="1">
                  <a:txBody>
                    <a:bodyPr/>
                    <a:lstStyle/>
                    <a:p>
                      <a:pPr rtl="1"/>
                      <a:endParaRPr lang="he-IL"/>
                    </a:p>
                  </a:txBody>
                  <a:tcPr/>
                </a:tc>
                <a:tc vMerge="1">
                  <a:txBody>
                    <a:bodyPr/>
                    <a:lstStyle/>
                    <a:p>
                      <a:pPr rtl="1"/>
                      <a:endParaRPr lang="he-IL"/>
                    </a:p>
                  </a:txBody>
                  <a:tcPr/>
                </a:tc>
                <a:tc vMerge="1">
                  <a:txBody>
                    <a:bodyPr/>
                    <a:lstStyle/>
                    <a:p>
                      <a:pPr rtl="1"/>
                      <a:endParaRPr lang="he-IL"/>
                    </a:p>
                  </a:txBody>
                  <a:tcPr/>
                </a:tc>
              </a:tr>
              <a:tr h="342888">
                <a:tc>
                  <a:txBody>
                    <a:bodyPr/>
                    <a:lstStyle/>
                    <a:p>
                      <a:pPr algn="l" rtl="0">
                        <a:lnSpc>
                          <a:spcPct val="115000"/>
                        </a:lnSpc>
                        <a:spcAft>
                          <a:spcPts val="0"/>
                        </a:spcAft>
                      </a:pPr>
                      <a:r>
                        <a:rPr lang="he-IL" sz="2000" dirty="0">
                          <a:effectLst/>
                          <a:latin typeface="David" pitchFamily="34" charset="-79"/>
                          <a:ea typeface="Calibri"/>
                          <a:cs typeface="David" pitchFamily="34" charset="-79"/>
                        </a:rPr>
                        <a:t>סולת</a:t>
                      </a:r>
                      <a:endParaRPr lang="en-US" sz="3200" dirty="0">
                        <a:effectLst/>
                        <a:latin typeface="David" pitchFamily="34" charset="-79"/>
                        <a:ea typeface="Calibri"/>
                        <a:cs typeface="David" pitchFamily="34" charset="-79"/>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40000"/>
                        <a:lumOff val="60000"/>
                      </a:schemeClr>
                    </a:solidFill>
                  </a:tcPr>
                </a:tc>
                <a:tc rowSpan="5">
                  <a:txBody>
                    <a:bodyPr/>
                    <a:lstStyle/>
                    <a:p>
                      <a:pPr algn="ctr" rtl="0">
                        <a:lnSpc>
                          <a:spcPct val="115000"/>
                        </a:lnSpc>
                        <a:spcAft>
                          <a:spcPts val="0"/>
                        </a:spcAft>
                      </a:pPr>
                      <a:r>
                        <a:rPr lang="he-IL" sz="2000" dirty="0">
                          <a:effectLst/>
                          <a:latin typeface="David" pitchFamily="34" charset="-79"/>
                          <a:ea typeface="Calibri"/>
                          <a:cs typeface="David" pitchFamily="34" charset="-79"/>
                        </a:rPr>
                        <a:t>מנחה</a:t>
                      </a:r>
                      <a:endParaRPr lang="en-US" sz="3200" dirty="0">
                        <a:effectLst/>
                        <a:latin typeface="David" pitchFamily="34" charset="-79"/>
                        <a:ea typeface="Calibri"/>
                        <a:cs typeface="David" pitchFamily="34" charset="-79"/>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40000"/>
                        <a:lumOff val="60000"/>
                      </a:schemeClr>
                    </a:solidFill>
                  </a:tcPr>
                </a:tc>
                <a:tc vMerge="1">
                  <a:txBody>
                    <a:bodyPr/>
                    <a:lstStyle/>
                    <a:p>
                      <a:pPr rtl="1"/>
                      <a:endParaRPr lang="he-IL"/>
                    </a:p>
                  </a:txBody>
                  <a:tcPr/>
                </a:tc>
                <a:tc vMerge="1">
                  <a:txBody>
                    <a:bodyPr/>
                    <a:lstStyle/>
                    <a:p>
                      <a:pPr rtl="1"/>
                      <a:endParaRPr lang="he-IL"/>
                    </a:p>
                  </a:txBody>
                  <a:tcPr/>
                </a:tc>
              </a:tr>
              <a:tr h="342888">
                <a:tc>
                  <a:txBody>
                    <a:bodyPr/>
                    <a:lstStyle/>
                    <a:p>
                      <a:pPr algn="l" rtl="0">
                        <a:lnSpc>
                          <a:spcPct val="115000"/>
                        </a:lnSpc>
                        <a:spcAft>
                          <a:spcPts val="0"/>
                        </a:spcAft>
                      </a:pPr>
                      <a:r>
                        <a:rPr lang="he-IL" sz="2000" dirty="0">
                          <a:effectLst/>
                          <a:latin typeface="David" pitchFamily="34" charset="-79"/>
                          <a:ea typeface="Calibri"/>
                          <a:cs typeface="David" pitchFamily="34" charset="-79"/>
                        </a:rPr>
                        <a:t>מאפה תנור</a:t>
                      </a:r>
                      <a:endParaRPr lang="en-US" sz="3200" dirty="0">
                        <a:effectLst/>
                        <a:latin typeface="David" pitchFamily="34" charset="-79"/>
                        <a:ea typeface="Calibri"/>
                        <a:cs typeface="David" pitchFamily="34" charset="-79"/>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40000"/>
                        <a:lumOff val="60000"/>
                      </a:schemeClr>
                    </a:solidFill>
                  </a:tcPr>
                </a:tc>
                <a:tc vMerge="1">
                  <a:txBody>
                    <a:bodyPr/>
                    <a:lstStyle/>
                    <a:p>
                      <a:pPr rtl="1"/>
                      <a:endParaRPr lang="he-IL"/>
                    </a:p>
                  </a:txBody>
                  <a:tcPr/>
                </a:tc>
                <a:tc vMerge="1">
                  <a:txBody>
                    <a:bodyPr/>
                    <a:lstStyle/>
                    <a:p>
                      <a:pPr rtl="1"/>
                      <a:endParaRPr lang="he-IL"/>
                    </a:p>
                  </a:txBody>
                  <a:tcPr/>
                </a:tc>
                <a:tc vMerge="1">
                  <a:txBody>
                    <a:bodyPr/>
                    <a:lstStyle/>
                    <a:p>
                      <a:pPr rtl="1"/>
                      <a:endParaRPr lang="he-IL"/>
                    </a:p>
                  </a:txBody>
                  <a:tcPr/>
                </a:tc>
              </a:tr>
              <a:tr h="342888">
                <a:tc>
                  <a:txBody>
                    <a:bodyPr/>
                    <a:lstStyle/>
                    <a:p>
                      <a:pPr algn="l" rtl="0">
                        <a:lnSpc>
                          <a:spcPct val="115000"/>
                        </a:lnSpc>
                        <a:spcAft>
                          <a:spcPts val="0"/>
                        </a:spcAft>
                      </a:pPr>
                      <a:r>
                        <a:rPr lang="he-IL" sz="2000" dirty="0">
                          <a:effectLst/>
                          <a:latin typeface="David" pitchFamily="34" charset="-79"/>
                          <a:ea typeface="Calibri"/>
                          <a:cs typeface="David" pitchFamily="34" charset="-79"/>
                        </a:rPr>
                        <a:t>מחבת</a:t>
                      </a:r>
                      <a:endParaRPr lang="en-US" sz="3200" dirty="0">
                        <a:effectLst/>
                        <a:latin typeface="David" pitchFamily="34" charset="-79"/>
                        <a:ea typeface="Calibri"/>
                        <a:cs typeface="David" pitchFamily="34" charset="-79"/>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40000"/>
                        <a:lumOff val="60000"/>
                      </a:schemeClr>
                    </a:solidFill>
                  </a:tcPr>
                </a:tc>
                <a:tc vMerge="1">
                  <a:txBody>
                    <a:bodyPr/>
                    <a:lstStyle/>
                    <a:p>
                      <a:pPr rtl="1"/>
                      <a:endParaRPr lang="he-IL"/>
                    </a:p>
                  </a:txBody>
                  <a:tcPr/>
                </a:tc>
                <a:tc vMerge="1">
                  <a:txBody>
                    <a:bodyPr/>
                    <a:lstStyle/>
                    <a:p>
                      <a:pPr rtl="1"/>
                      <a:endParaRPr lang="he-IL"/>
                    </a:p>
                  </a:txBody>
                  <a:tcPr/>
                </a:tc>
                <a:tc vMerge="1">
                  <a:txBody>
                    <a:bodyPr/>
                    <a:lstStyle/>
                    <a:p>
                      <a:pPr rtl="1"/>
                      <a:endParaRPr lang="he-IL"/>
                    </a:p>
                  </a:txBody>
                  <a:tcPr/>
                </a:tc>
              </a:tr>
              <a:tr h="342888">
                <a:tc>
                  <a:txBody>
                    <a:bodyPr/>
                    <a:lstStyle/>
                    <a:p>
                      <a:pPr algn="l" rtl="0">
                        <a:lnSpc>
                          <a:spcPct val="115000"/>
                        </a:lnSpc>
                        <a:spcAft>
                          <a:spcPts val="0"/>
                        </a:spcAft>
                      </a:pPr>
                      <a:r>
                        <a:rPr lang="he-IL" sz="2000" dirty="0">
                          <a:effectLst/>
                          <a:latin typeface="David" pitchFamily="34" charset="-79"/>
                          <a:ea typeface="Calibri"/>
                          <a:cs typeface="David" pitchFamily="34" charset="-79"/>
                        </a:rPr>
                        <a:t>מרחשת</a:t>
                      </a:r>
                      <a:endParaRPr lang="en-US" sz="3200" dirty="0">
                        <a:effectLst/>
                        <a:latin typeface="David" pitchFamily="34" charset="-79"/>
                        <a:ea typeface="Calibri"/>
                        <a:cs typeface="David" pitchFamily="34" charset="-79"/>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40000"/>
                        <a:lumOff val="60000"/>
                      </a:schemeClr>
                    </a:solidFill>
                  </a:tcPr>
                </a:tc>
                <a:tc vMerge="1">
                  <a:txBody>
                    <a:bodyPr/>
                    <a:lstStyle/>
                    <a:p>
                      <a:pPr rtl="1"/>
                      <a:endParaRPr lang="he-IL"/>
                    </a:p>
                  </a:txBody>
                  <a:tcPr/>
                </a:tc>
                <a:tc vMerge="1">
                  <a:txBody>
                    <a:bodyPr/>
                    <a:lstStyle/>
                    <a:p>
                      <a:pPr rtl="1"/>
                      <a:endParaRPr lang="he-IL"/>
                    </a:p>
                  </a:txBody>
                  <a:tcPr/>
                </a:tc>
                <a:tc vMerge="1">
                  <a:txBody>
                    <a:bodyPr/>
                    <a:lstStyle/>
                    <a:p>
                      <a:pPr rtl="1"/>
                      <a:endParaRPr lang="he-IL"/>
                    </a:p>
                  </a:txBody>
                  <a:tcPr/>
                </a:tc>
              </a:tr>
              <a:tr h="342888">
                <a:tc>
                  <a:txBody>
                    <a:bodyPr/>
                    <a:lstStyle/>
                    <a:p>
                      <a:pPr algn="l" rtl="0">
                        <a:lnSpc>
                          <a:spcPct val="115000"/>
                        </a:lnSpc>
                        <a:spcAft>
                          <a:spcPts val="0"/>
                        </a:spcAft>
                      </a:pPr>
                      <a:r>
                        <a:rPr lang="he-IL" sz="2000" dirty="0">
                          <a:effectLst/>
                          <a:latin typeface="David" pitchFamily="34" charset="-79"/>
                          <a:ea typeface="Calibri"/>
                          <a:cs typeface="David" pitchFamily="34" charset="-79"/>
                        </a:rPr>
                        <a:t>ביכורים</a:t>
                      </a:r>
                      <a:endParaRPr lang="en-US" sz="3200" dirty="0">
                        <a:effectLst/>
                        <a:latin typeface="David" pitchFamily="34" charset="-79"/>
                        <a:ea typeface="Calibri"/>
                        <a:cs typeface="David" pitchFamily="34" charset="-79"/>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40000"/>
                        <a:lumOff val="60000"/>
                      </a:schemeClr>
                    </a:solidFill>
                  </a:tcPr>
                </a:tc>
                <a:tc vMerge="1">
                  <a:txBody>
                    <a:bodyPr/>
                    <a:lstStyle/>
                    <a:p>
                      <a:pPr rtl="1"/>
                      <a:endParaRPr lang="he-IL"/>
                    </a:p>
                  </a:txBody>
                  <a:tcPr/>
                </a:tc>
                <a:tc vMerge="1">
                  <a:txBody>
                    <a:bodyPr/>
                    <a:lstStyle/>
                    <a:p>
                      <a:pPr rtl="1"/>
                      <a:endParaRPr lang="he-IL"/>
                    </a:p>
                  </a:txBody>
                  <a:tcPr/>
                </a:tc>
                <a:tc vMerge="1">
                  <a:txBody>
                    <a:bodyPr/>
                    <a:lstStyle/>
                    <a:p>
                      <a:pPr rtl="1"/>
                      <a:endParaRPr lang="he-IL"/>
                    </a:p>
                  </a:txBody>
                  <a:tcPr/>
                </a:tc>
              </a:tr>
              <a:tr h="342888">
                <a:tc>
                  <a:txBody>
                    <a:bodyPr/>
                    <a:lstStyle/>
                    <a:p>
                      <a:pPr algn="l" rtl="0">
                        <a:lnSpc>
                          <a:spcPct val="115000"/>
                        </a:lnSpc>
                        <a:spcAft>
                          <a:spcPts val="0"/>
                        </a:spcAft>
                      </a:pPr>
                      <a:r>
                        <a:rPr lang="he-IL" sz="2000" dirty="0">
                          <a:effectLst/>
                          <a:latin typeface="David" pitchFamily="34" charset="-79"/>
                          <a:ea typeface="Calibri"/>
                          <a:cs typeface="David" pitchFamily="34" charset="-79"/>
                        </a:rPr>
                        <a:t>בקר</a:t>
                      </a:r>
                      <a:endParaRPr lang="en-US" sz="3200" dirty="0">
                        <a:effectLst/>
                        <a:latin typeface="David" pitchFamily="34" charset="-79"/>
                        <a:ea typeface="Calibri"/>
                        <a:cs typeface="David" pitchFamily="34" charset="-79"/>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60000"/>
                        <a:lumOff val="40000"/>
                      </a:schemeClr>
                    </a:solidFill>
                  </a:tcPr>
                </a:tc>
                <a:tc rowSpan="3">
                  <a:txBody>
                    <a:bodyPr/>
                    <a:lstStyle/>
                    <a:p>
                      <a:pPr algn="ctr" rtl="0">
                        <a:lnSpc>
                          <a:spcPct val="115000"/>
                        </a:lnSpc>
                        <a:spcAft>
                          <a:spcPts val="0"/>
                        </a:spcAft>
                      </a:pPr>
                      <a:r>
                        <a:rPr lang="he-IL" sz="2000" dirty="0">
                          <a:effectLst/>
                          <a:latin typeface="David" pitchFamily="34" charset="-79"/>
                          <a:ea typeface="Calibri"/>
                          <a:cs typeface="David" pitchFamily="34" charset="-79"/>
                        </a:rPr>
                        <a:t>שלמים</a:t>
                      </a:r>
                      <a:endParaRPr lang="en-US" sz="3200" dirty="0">
                        <a:effectLst/>
                        <a:latin typeface="David" pitchFamily="34" charset="-79"/>
                        <a:ea typeface="Calibri"/>
                        <a:cs typeface="David" pitchFamily="34" charset="-79"/>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60000"/>
                        <a:lumOff val="40000"/>
                      </a:schemeClr>
                    </a:solidFill>
                  </a:tcPr>
                </a:tc>
                <a:tc vMerge="1">
                  <a:txBody>
                    <a:bodyPr/>
                    <a:lstStyle/>
                    <a:p>
                      <a:pPr rtl="1"/>
                      <a:endParaRPr lang="he-IL"/>
                    </a:p>
                  </a:txBody>
                  <a:tcPr/>
                </a:tc>
                <a:tc vMerge="1">
                  <a:txBody>
                    <a:bodyPr/>
                    <a:lstStyle/>
                    <a:p>
                      <a:pPr rtl="1"/>
                      <a:endParaRPr lang="he-IL"/>
                    </a:p>
                  </a:txBody>
                  <a:tcPr/>
                </a:tc>
              </a:tr>
              <a:tr h="342888">
                <a:tc>
                  <a:txBody>
                    <a:bodyPr/>
                    <a:lstStyle/>
                    <a:p>
                      <a:pPr algn="l" rtl="0">
                        <a:lnSpc>
                          <a:spcPct val="115000"/>
                        </a:lnSpc>
                        <a:spcAft>
                          <a:spcPts val="0"/>
                        </a:spcAft>
                      </a:pPr>
                      <a:r>
                        <a:rPr lang="he-IL" sz="2000" dirty="0">
                          <a:effectLst/>
                          <a:latin typeface="David" pitchFamily="34" charset="-79"/>
                          <a:ea typeface="Calibri"/>
                          <a:cs typeface="David" pitchFamily="34" charset="-79"/>
                        </a:rPr>
                        <a:t>כבשים</a:t>
                      </a:r>
                      <a:endParaRPr lang="en-US" sz="3200" dirty="0">
                        <a:effectLst/>
                        <a:latin typeface="David" pitchFamily="34" charset="-79"/>
                        <a:ea typeface="Calibri"/>
                        <a:cs typeface="David" pitchFamily="34" charset="-79"/>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60000"/>
                        <a:lumOff val="40000"/>
                      </a:schemeClr>
                    </a:solidFill>
                  </a:tcPr>
                </a:tc>
                <a:tc vMerge="1">
                  <a:txBody>
                    <a:bodyPr/>
                    <a:lstStyle/>
                    <a:p>
                      <a:pPr rtl="1"/>
                      <a:endParaRPr lang="he-IL"/>
                    </a:p>
                  </a:txBody>
                  <a:tcPr/>
                </a:tc>
                <a:tc vMerge="1">
                  <a:txBody>
                    <a:bodyPr/>
                    <a:lstStyle/>
                    <a:p>
                      <a:pPr rtl="1"/>
                      <a:endParaRPr lang="he-IL"/>
                    </a:p>
                  </a:txBody>
                  <a:tcPr/>
                </a:tc>
                <a:tc vMerge="1">
                  <a:txBody>
                    <a:bodyPr/>
                    <a:lstStyle/>
                    <a:p>
                      <a:pPr rtl="1"/>
                      <a:endParaRPr lang="he-IL"/>
                    </a:p>
                  </a:txBody>
                  <a:tcPr/>
                </a:tc>
              </a:tr>
              <a:tr h="342888">
                <a:tc>
                  <a:txBody>
                    <a:bodyPr/>
                    <a:lstStyle/>
                    <a:p>
                      <a:pPr algn="l" rtl="0">
                        <a:lnSpc>
                          <a:spcPct val="115000"/>
                        </a:lnSpc>
                        <a:spcAft>
                          <a:spcPts val="0"/>
                        </a:spcAft>
                      </a:pPr>
                      <a:r>
                        <a:rPr lang="he-IL" sz="2000" dirty="0">
                          <a:effectLst/>
                          <a:latin typeface="David" pitchFamily="34" charset="-79"/>
                          <a:ea typeface="Calibri"/>
                          <a:cs typeface="David" pitchFamily="34" charset="-79"/>
                        </a:rPr>
                        <a:t>עזים</a:t>
                      </a:r>
                      <a:endParaRPr lang="en-US" sz="3200" dirty="0">
                        <a:effectLst/>
                        <a:latin typeface="David" pitchFamily="34" charset="-79"/>
                        <a:ea typeface="Calibri"/>
                        <a:cs typeface="David" pitchFamily="34" charset="-79"/>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60000"/>
                        <a:lumOff val="40000"/>
                      </a:schemeClr>
                    </a:solidFill>
                  </a:tcPr>
                </a:tc>
                <a:tc vMerge="1">
                  <a:txBody>
                    <a:bodyPr/>
                    <a:lstStyle/>
                    <a:p>
                      <a:pPr rtl="1"/>
                      <a:endParaRPr lang="he-IL"/>
                    </a:p>
                  </a:txBody>
                  <a:tcPr/>
                </a:tc>
                <a:tc vMerge="1">
                  <a:txBody>
                    <a:bodyPr/>
                    <a:lstStyle/>
                    <a:p>
                      <a:pPr rtl="1"/>
                      <a:endParaRPr lang="he-IL"/>
                    </a:p>
                  </a:txBody>
                  <a:tcPr/>
                </a:tc>
                <a:tc vMerge="1">
                  <a:txBody>
                    <a:bodyPr/>
                    <a:lstStyle/>
                    <a:p>
                      <a:pPr rtl="1"/>
                      <a:endParaRPr lang="he-IL"/>
                    </a:p>
                  </a:txBody>
                  <a:tcPr/>
                </a:tc>
              </a:tr>
              <a:tr h="342888">
                <a:tc>
                  <a:txBody>
                    <a:bodyPr/>
                    <a:lstStyle/>
                    <a:p>
                      <a:pPr algn="l" rtl="0">
                        <a:lnSpc>
                          <a:spcPct val="115000"/>
                        </a:lnSpc>
                        <a:spcAft>
                          <a:spcPts val="0"/>
                        </a:spcAft>
                      </a:pPr>
                      <a:r>
                        <a:rPr lang="he-IL" sz="2000" dirty="0">
                          <a:effectLst/>
                          <a:latin typeface="David" pitchFamily="34" charset="-79"/>
                          <a:ea typeface="Calibri"/>
                          <a:cs typeface="David" pitchFamily="34" charset="-79"/>
                        </a:rPr>
                        <a:t>כהן משיח-פרה</a:t>
                      </a:r>
                      <a:endParaRPr lang="en-US" sz="3200" dirty="0">
                        <a:effectLst/>
                        <a:latin typeface="David" pitchFamily="34" charset="-79"/>
                        <a:ea typeface="Calibri"/>
                        <a:cs typeface="David" pitchFamily="34" charset="-79"/>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60000"/>
                        <a:lumOff val="40000"/>
                      </a:schemeClr>
                    </a:solidFill>
                  </a:tcPr>
                </a:tc>
                <a:tc rowSpan="6">
                  <a:txBody>
                    <a:bodyPr/>
                    <a:lstStyle/>
                    <a:p>
                      <a:pPr algn="ctr" rtl="0">
                        <a:lnSpc>
                          <a:spcPct val="115000"/>
                        </a:lnSpc>
                        <a:spcAft>
                          <a:spcPts val="0"/>
                        </a:spcAft>
                      </a:pPr>
                      <a:r>
                        <a:rPr lang="he-IL" sz="2000" dirty="0">
                          <a:effectLst/>
                          <a:latin typeface="David" pitchFamily="34" charset="-79"/>
                          <a:ea typeface="Calibri"/>
                          <a:cs typeface="David" pitchFamily="34" charset="-79"/>
                        </a:rPr>
                        <a:t>חטאת בשגגה</a:t>
                      </a:r>
                      <a:endParaRPr lang="en-US" sz="3200" dirty="0">
                        <a:effectLst/>
                        <a:latin typeface="David" pitchFamily="34" charset="-79"/>
                        <a:ea typeface="Calibri"/>
                        <a:cs typeface="David" pitchFamily="34" charset="-79"/>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60000"/>
                        <a:lumOff val="40000"/>
                      </a:schemeClr>
                    </a:solidFill>
                  </a:tcPr>
                </a:tc>
                <a:tc rowSpan="9">
                  <a:txBody>
                    <a:bodyPr/>
                    <a:lstStyle/>
                    <a:p>
                      <a:pPr algn="ctr" rtl="0">
                        <a:lnSpc>
                          <a:spcPct val="115000"/>
                        </a:lnSpc>
                        <a:spcAft>
                          <a:spcPts val="0"/>
                        </a:spcAft>
                      </a:pPr>
                      <a:r>
                        <a:rPr lang="he-IL" sz="2000" dirty="0">
                          <a:effectLst/>
                          <a:latin typeface="David" pitchFamily="34" charset="-79"/>
                          <a:ea typeface="Calibri"/>
                          <a:cs typeface="David" pitchFamily="34" charset="-79"/>
                        </a:rPr>
                        <a:t>קרבן חובה</a:t>
                      </a:r>
                      <a:endParaRPr lang="en-US" sz="3200" dirty="0">
                        <a:effectLst/>
                        <a:latin typeface="David" pitchFamily="34" charset="-79"/>
                        <a:ea typeface="Calibri"/>
                        <a:cs typeface="David" pitchFamily="34" charset="-79"/>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20000"/>
                        <a:lumOff val="80000"/>
                      </a:schemeClr>
                    </a:solidFill>
                  </a:tcPr>
                </a:tc>
                <a:tc vMerge="1">
                  <a:txBody>
                    <a:bodyPr/>
                    <a:lstStyle/>
                    <a:p>
                      <a:pPr rtl="1"/>
                      <a:endParaRPr lang="he-IL"/>
                    </a:p>
                  </a:txBody>
                  <a:tcPr/>
                </a:tc>
              </a:tr>
              <a:tr h="342888">
                <a:tc>
                  <a:txBody>
                    <a:bodyPr/>
                    <a:lstStyle/>
                    <a:p>
                      <a:pPr algn="l" rtl="0">
                        <a:lnSpc>
                          <a:spcPct val="115000"/>
                        </a:lnSpc>
                        <a:spcAft>
                          <a:spcPts val="0"/>
                        </a:spcAft>
                      </a:pPr>
                      <a:r>
                        <a:rPr lang="he-IL" sz="2000" dirty="0">
                          <a:effectLst/>
                          <a:latin typeface="David" pitchFamily="34" charset="-79"/>
                          <a:ea typeface="Calibri"/>
                          <a:cs typeface="David" pitchFamily="34" charset="-79"/>
                        </a:rPr>
                        <a:t>כל עדת </a:t>
                      </a:r>
                      <a:r>
                        <a:rPr lang="he-IL" sz="2000" dirty="0" smtClean="0">
                          <a:effectLst/>
                          <a:latin typeface="David" pitchFamily="34" charset="-79"/>
                          <a:ea typeface="Calibri"/>
                          <a:cs typeface="David" pitchFamily="34" charset="-79"/>
                        </a:rPr>
                        <a:t>ישראל– פר</a:t>
                      </a:r>
                      <a:endParaRPr lang="en-US" sz="3200" dirty="0">
                        <a:effectLst/>
                        <a:latin typeface="David" pitchFamily="34" charset="-79"/>
                        <a:ea typeface="Calibri"/>
                        <a:cs typeface="David" pitchFamily="34" charset="-79"/>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60000"/>
                        <a:lumOff val="40000"/>
                      </a:schemeClr>
                    </a:solidFill>
                  </a:tcPr>
                </a:tc>
                <a:tc vMerge="1">
                  <a:txBody>
                    <a:bodyPr/>
                    <a:lstStyle/>
                    <a:p>
                      <a:pPr rtl="1"/>
                      <a:endParaRPr lang="he-IL"/>
                    </a:p>
                  </a:txBody>
                  <a:tcPr/>
                </a:tc>
                <a:tc vMerge="1">
                  <a:txBody>
                    <a:bodyPr/>
                    <a:lstStyle/>
                    <a:p>
                      <a:pPr rtl="1"/>
                      <a:endParaRPr lang="he-IL"/>
                    </a:p>
                  </a:txBody>
                  <a:tcPr/>
                </a:tc>
                <a:tc vMerge="1">
                  <a:txBody>
                    <a:bodyPr/>
                    <a:lstStyle/>
                    <a:p>
                      <a:pPr rtl="1"/>
                      <a:endParaRPr lang="he-IL"/>
                    </a:p>
                  </a:txBody>
                  <a:tcPr/>
                </a:tc>
              </a:tr>
              <a:tr h="342888">
                <a:tc>
                  <a:txBody>
                    <a:bodyPr/>
                    <a:lstStyle/>
                    <a:p>
                      <a:pPr algn="l" rtl="0">
                        <a:lnSpc>
                          <a:spcPct val="115000"/>
                        </a:lnSpc>
                        <a:spcAft>
                          <a:spcPts val="0"/>
                        </a:spcAft>
                      </a:pPr>
                      <a:r>
                        <a:rPr lang="he-IL" sz="2000" dirty="0">
                          <a:effectLst/>
                          <a:latin typeface="David" pitchFamily="34" charset="-79"/>
                          <a:ea typeface="Calibri"/>
                          <a:cs typeface="David" pitchFamily="34" charset="-79"/>
                        </a:rPr>
                        <a:t>נשיא – שעיר</a:t>
                      </a:r>
                      <a:endParaRPr lang="en-US" sz="3200" dirty="0">
                        <a:effectLst/>
                        <a:latin typeface="David" pitchFamily="34" charset="-79"/>
                        <a:ea typeface="Calibri"/>
                        <a:cs typeface="David" pitchFamily="34" charset="-79"/>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60000"/>
                        <a:lumOff val="40000"/>
                      </a:schemeClr>
                    </a:solidFill>
                  </a:tcPr>
                </a:tc>
                <a:tc vMerge="1">
                  <a:txBody>
                    <a:bodyPr/>
                    <a:lstStyle/>
                    <a:p>
                      <a:pPr rtl="1"/>
                      <a:endParaRPr lang="he-IL"/>
                    </a:p>
                  </a:txBody>
                  <a:tcPr/>
                </a:tc>
                <a:tc vMerge="1">
                  <a:txBody>
                    <a:bodyPr/>
                    <a:lstStyle/>
                    <a:p>
                      <a:pPr rtl="1"/>
                      <a:endParaRPr lang="he-IL"/>
                    </a:p>
                  </a:txBody>
                  <a:tcPr/>
                </a:tc>
                <a:tc vMerge="1">
                  <a:txBody>
                    <a:bodyPr/>
                    <a:lstStyle/>
                    <a:p>
                      <a:pPr rtl="1"/>
                      <a:endParaRPr lang="he-IL"/>
                    </a:p>
                  </a:txBody>
                  <a:tcPr/>
                </a:tc>
              </a:tr>
              <a:tr h="342888">
                <a:tc>
                  <a:txBody>
                    <a:bodyPr/>
                    <a:lstStyle/>
                    <a:p>
                      <a:pPr algn="l" rtl="0">
                        <a:lnSpc>
                          <a:spcPct val="115000"/>
                        </a:lnSpc>
                        <a:spcAft>
                          <a:spcPts val="0"/>
                        </a:spcAft>
                      </a:pPr>
                      <a:r>
                        <a:rPr lang="he-IL" sz="2000" dirty="0">
                          <a:effectLst/>
                          <a:latin typeface="David" pitchFamily="34" charset="-79"/>
                          <a:ea typeface="Calibri"/>
                          <a:cs typeface="David" pitchFamily="34" charset="-79"/>
                        </a:rPr>
                        <a:t>נפש – כבשה</a:t>
                      </a:r>
                      <a:endParaRPr lang="en-US" sz="3200" dirty="0">
                        <a:effectLst/>
                        <a:latin typeface="David" pitchFamily="34" charset="-79"/>
                        <a:ea typeface="Calibri"/>
                        <a:cs typeface="David" pitchFamily="34" charset="-79"/>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60000"/>
                        <a:lumOff val="40000"/>
                      </a:schemeClr>
                    </a:solidFill>
                  </a:tcPr>
                </a:tc>
                <a:tc vMerge="1">
                  <a:txBody>
                    <a:bodyPr/>
                    <a:lstStyle/>
                    <a:p>
                      <a:pPr rtl="1"/>
                      <a:endParaRPr lang="he-IL"/>
                    </a:p>
                  </a:txBody>
                  <a:tcPr/>
                </a:tc>
                <a:tc vMerge="1">
                  <a:txBody>
                    <a:bodyPr/>
                    <a:lstStyle/>
                    <a:p>
                      <a:pPr rtl="1"/>
                      <a:endParaRPr lang="he-IL"/>
                    </a:p>
                  </a:txBody>
                  <a:tcPr/>
                </a:tc>
                <a:tc vMerge="1">
                  <a:txBody>
                    <a:bodyPr/>
                    <a:lstStyle/>
                    <a:p>
                      <a:pPr rtl="1"/>
                      <a:endParaRPr lang="he-IL"/>
                    </a:p>
                  </a:txBody>
                  <a:tcPr/>
                </a:tc>
              </a:tr>
              <a:tr h="342888">
                <a:tc>
                  <a:txBody>
                    <a:bodyPr/>
                    <a:lstStyle/>
                    <a:p>
                      <a:pPr algn="l" rtl="0">
                        <a:lnSpc>
                          <a:spcPct val="115000"/>
                        </a:lnSpc>
                        <a:spcAft>
                          <a:spcPts val="0"/>
                        </a:spcAft>
                      </a:pPr>
                      <a:r>
                        <a:rPr lang="he-IL" sz="2000" dirty="0">
                          <a:effectLst/>
                          <a:latin typeface="David" pitchFamily="34" charset="-79"/>
                          <a:ea typeface="Calibri"/>
                          <a:cs typeface="David" pitchFamily="34" charset="-79"/>
                        </a:rPr>
                        <a:t>נפש – שעירה</a:t>
                      </a:r>
                      <a:endParaRPr lang="en-US" sz="3200" dirty="0">
                        <a:effectLst/>
                        <a:latin typeface="David" pitchFamily="34" charset="-79"/>
                        <a:ea typeface="Calibri"/>
                        <a:cs typeface="David" pitchFamily="34" charset="-79"/>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60000"/>
                        <a:lumOff val="40000"/>
                      </a:schemeClr>
                    </a:solidFill>
                  </a:tcPr>
                </a:tc>
                <a:tc vMerge="1">
                  <a:txBody>
                    <a:bodyPr/>
                    <a:lstStyle/>
                    <a:p>
                      <a:pPr rtl="1"/>
                      <a:endParaRPr lang="he-IL"/>
                    </a:p>
                  </a:txBody>
                  <a:tcPr/>
                </a:tc>
                <a:tc vMerge="1">
                  <a:txBody>
                    <a:bodyPr/>
                    <a:lstStyle/>
                    <a:p>
                      <a:pPr rtl="1"/>
                      <a:endParaRPr lang="he-IL"/>
                    </a:p>
                  </a:txBody>
                  <a:tcPr/>
                </a:tc>
                <a:tc vMerge="1">
                  <a:txBody>
                    <a:bodyPr/>
                    <a:lstStyle/>
                    <a:p>
                      <a:pPr rtl="1"/>
                      <a:endParaRPr lang="he-IL"/>
                    </a:p>
                  </a:txBody>
                  <a:tcPr/>
                </a:tc>
              </a:tr>
              <a:tr h="342888">
                <a:tc>
                  <a:txBody>
                    <a:bodyPr/>
                    <a:lstStyle/>
                    <a:p>
                      <a:pPr algn="l" rtl="0">
                        <a:lnSpc>
                          <a:spcPct val="115000"/>
                        </a:lnSpc>
                        <a:spcAft>
                          <a:spcPts val="0"/>
                        </a:spcAft>
                      </a:pPr>
                      <a:r>
                        <a:rPr lang="he-IL" sz="2000" dirty="0">
                          <a:effectLst/>
                          <a:latin typeface="David" pitchFamily="34" charset="-79"/>
                          <a:ea typeface="Calibri"/>
                          <a:cs typeface="David" pitchFamily="34" charset="-79"/>
                        </a:rPr>
                        <a:t>עולה ויורד</a:t>
                      </a:r>
                      <a:endParaRPr lang="en-US" sz="3200" dirty="0">
                        <a:effectLst/>
                        <a:latin typeface="David" pitchFamily="34" charset="-79"/>
                        <a:ea typeface="Calibri"/>
                        <a:cs typeface="David" pitchFamily="34" charset="-79"/>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60000"/>
                        <a:lumOff val="40000"/>
                      </a:schemeClr>
                    </a:solidFill>
                  </a:tcPr>
                </a:tc>
                <a:tc vMerge="1">
                  <a:txBody>
                    <a:bodyPr/>
                    <a:lstStyle/>
                    <a:p>
                      <a:pPr rtl="1"/>
                      <a:endParaRPr lang="he-IL"/>
                    </a:p>
                  </a:txBody>
                  <a:tcPr/>
                </a:tc>
                <a:tc vMerge="1">
                  <a:txBody>
                    <a:bodyPr/>
                    <a:lstStyle/>
                    <a:p>
                      <a:pPr rtl="1"/>
                      <a:endParaRPr lang="he-IL"/>
                    </a:p>
                  </a:txBody>
                  <a:tcPr/>
                </a:tc>
                <a:tc vMerge="1">
                  <a:txBody>
                    <a:bodyPr/>
                    <a:lstStyle/>
                    <a:p>
                      <a:pPr rtl="1"/>
                      <a:endParaRPr lang="he-IL"/>
                    </a:p>
                  </a:txBody>
                  <a:tcPr/>
                </a:tc>
              </a:tr>
              <a:tr h="342888">
                <a:tc>
                  <a:txBody>
                    <a:bodyPr/>
                    <a:lstStyle/>
                    <a:p>
                      <a:pPr algn="l" rtl="0">
                        <a:lnSpc>
                          <a:spcPct val="115000"/>
                        </a:lnSpc>
                        <a:spcAft>
                          <a:spcPts val="0"/>
                        </a:spcAft>
                      </a:pPr>
                      <a:r>
                        <a:rPr lang="he-IL" sz="2000">
                          <a:effectLst/>
                          <a:latin typeface="David" pitchFamily="34" charset="-79"/>
                          <a:ea typeface="Calibri"/>
                          <a:cs typeface="David" pitchFamily="34" charset="-79"/>
                        </a:rPr>
                        <a:t>מעילות</a:t>
                      </a:r>
                      <a:endParaRPr lang="en-US" sz="3200" dirty="0">
                        <a:effectLst/>
                        <a:latin typeface="David" pitchFamily="34" charset="-79"/>
                        <a:ea typeface="Calibri"/>
                        <a:cs typeface="David" pitchFamily="34" charset="-79"/>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40000"/>
                        <a:lumOff val="60000"/>
                      </a:schemeClr>
                    </a:solidFill>
                  </a:tcPr>
                </a:tc>
                <a:tc rowSpan="3">
                  <a:txBody>
                    <a:bodyPr/>
                    <a:lstStyle/>
                    <a:p>
                      <a:pPr algn="ctr" rtl="0">
                        <a:lnSpc>
                          <a:spcPct val="115000"/>
                        </a:lnSpc>
                        <a:spcAft>
                          <a:spcPts val="0"/>
                        </a:spcAft>
                      </a:pPr>
                      <a:r>
                        <a:rPr lang="he-IL" sz="2000" dirty="0">
                          <a:effectLst/>
                          <a:latin typeface="David" pitchFamily="34" charset="-79"/>
                          <a:ea typeface="Calibri"/>
                          <a:cs typeface="David" pitchFamily="34" charset="-79"/>
                        </a:rPr>
                        <a:t>אשם</a:t>
                      </a:r>
                      <a:endParaRPr lang="en-US" sz="3200" dirty="0">
                        <a:effectLst/>
                        <a:latin typeface="David" pitchFamily="34" charset="-79"/>
                        <a:ea typeface="Calibri"/>
                        <a:cs typeface="David" pitchFamily="34" charset="-79"/>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40000"/>
                        <a:lumOff val="60000"/>
                      </a:schemeClr>
                    </a:solidFill>
                  </a:tcPr>
                </a:tc>
                <a:tc vMerge="1">
                  <a:txBody>
                    <a:bodyPr/>
                    <a:lstStyle/>
                    <a:p>
                      <a:pPr rtl="1"/>
                      <a:endParaRPr lang="he-IL"/>
                    </a:p>
                  </a:txBody>
                  <a:tcPr/>
                </a:tc>
                <a:tc vMerge="1">
                  <a:txBody>
                    <a:bodyPr/>
                    <a:lstStyle/>
                    <a:p>
                      <a:pPr rtl="1"/>
                      <a:endParaRPr lang="he-IL"/>
                    </a:p>
                  </a:txBody>
                  <a:tcPr/>
                </a:tc>
              </a:tr>
              <a:tr h="342888">
                <a:tc>
                  <a:txBody>
                    <a:bodyPr/>
                    <a:lstStyle/>
                    <a:p>
                      <a:pPr algn="l" rtl="0">
                        <a:lnSpc>
                          <a:spcPct val="115000"/>
                        </a:lnSpc>
                        <a:spcAft>
                          <a:spcPts val="0"/>
                        </a:spcAft>
                      </a:pPr>
                      <a:r>
                        <a:rPr lang="he-IL" sz="2000">
                          <a:effectLst/>
                          <a:latin typeface="David" pitchFamily="34" charset="-79"/>
                          <a:ea typeface="Calibri"/>
                          <a:cs typeface="David" pitchFamily="34" charset="-79"/>
                        </a:rPr>
                        <a:t>תלוי</a:t>
                      </a:r>
                      <a:endParaRPr lang="en-US" sz="3200" dirty="0">
                        <a:effectLst/>
                        <a:latin typeface="David" pitchFamily="34" charset="-79"/>
                        <a:ea typeface="Calibri"/>
                        <a:cs typeface="David" pitchFamily="34" charset="-79"/>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40000"/>
                        <a:lumOff val="60000"/>
                      </a:schemeClr>
                    </a:solidFill>
                  </a:tcPr>
                </a:tc>
                <a:tc vMerge="1">
                  <a:txBody>
                    <a:bodyPr/>
                    <a:lstStyle/>
                    <a:p>
                      <a:pPr rtl="1"/>
                      <a:endParaRPr lang="he-IL"/>
                    </a:p>
                  </a:txBody>
                  <a:tcPr/>
                </a:tc>
                <a:tc vMerge="1">
                  <a:txBody>
                    <a:bodyPr/>
                    <a:lstStyle/>
                    <a:p>
                      <a:pPr rtl="1"/>
                      <a:endParaRPr lang="he-IL"/>
                    </a:p>
                  </a:txBody>
                  <a:tcPr/>
                </a:tc>
                <a:tc vMerge="1">
                  <a:txBody>
                    <a:bodyPr/>
                    <a:lstStyle/>
                    <a:p>
                      <a:pPr rtl="1"/>
                      <a:endParaRPr lang="he-IL"/>
                    </a:p>
                  </a:txBody>
                  <a:tcPr/>
                </a:tc>
              </a:tr>
              <a:tr h="331706">
                <a:tc>
                  <a:txBody>
                    <a:bodyPr/>
                    <a:lstStyle/>
                    <a:p>
                      <a:pPr algn="l" rtl="0">
                        <a:lnSpc>
                          <a:spcPct val="115000"/>
                        </a:lnSpc>
                        <a:spcAft>
                          <a:spcPts val="0"/>
                        </a:spcAft>
                      </a:pPr>
                      <a:r>
                        <a:rPr lang="he-IL" sz="2000" dirty="0">
                          <a:effectLst/>
                          <a:latin typeface="David" pitchFamily="34" charset="-79"/>
                          <a:ea typeface="Calibri"/>
                          <a:cs typeface="David" pitchFamily="34" charset="-79"/>
                        </a:rPr>
                        <a:t>גזילות</a:t>
                      </a:r>
                      <a:endParaRPr lang="en-US" sz="3200" dirty="0">
                        <a:effectLst/>
                        <a:latin typeface="David" pitchFamily="34" charset="-79"/>
                        <a:ea typeface="Calibri"/>
                        <a:cs typeface="David" pitchFamily="34" charset="-79"/>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40000"/>
                        <a:lumOff val="60000"/>
                      </a:schemeClr>
                    </a:solidFill>
                  </a:tcPr>
                </a:tc>
                <a:tc vMerge="1">
                  <a:txBody>
                    <a:bodyPr/>
                    <a:lstStyle/>
                    <a:p>
                      <a:pPr rtl="1"/>
                      <a:endParaRPr lang="he-IL"/>
                    </a:p>
                  </a:txBody>
                  <a:tcPr/>
                </a:tc>
                <a:tc vMerge="1">
                  <a:txBody>
                    <a:bodyPr/>
                    <a:lstStyle/>
                    <a:p>
                      <a:pPr rtl="1"/>
                      <a:endParaRPr lang="he-IL"/>
                    </a:p>
                  </a:txBody>
                  <a:tcPr/>
                </a:tc>
                <a:tc vMerge="1">
                  <a:txBody>
                    <a:bodyPr/>
                    <a:lstStyle/>
                    <a:p>
                      <a:pPr rtl="1"/>
                      <a:endParaRPr lang="he-IL"/>
                    </a:p>
                  </a:txBody>
                  <a:tcPr/>
                </a:tc>
              </a:tr>
            </a:tbl>
          </a:graphicData>
        </a:graphic>
      </p:graphicFrame>
    </p:spTree>
    <p:extLst>
      <p:ext uri="{BB962C8B-B14F-4D97-AF65-F5344CB8AC3E}">
        <p14:creationId xmlns:p14="http://schemas.microsoft.com/office/powerpoint/2010/main" val="31350834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Effect transition="in" filter="fade">
                                      <p:cBhvr>
                                        <p:cTn id="9"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4830763"/>
          </a:xfrm>
        </p:spPr>
        <p:txBody>
          <a:bodyPr>
            <a:normAutofit/>
          </a:bodyPr>
          <a:lstStyle/>
          <a:p>
            <a:r>
              <a:rPr lang="en-GB" b="1" dirty="0" smtClean="0">
                <a:solidFill>
                  <a:schemeClr val="accent6"/>
                </a:solidFill>
              </a:rPr>
              <a:t>Now the </a:t>
            </a:r>
            <a:r>
              <a:rPr lang="en-GB" b="1" dirty="0">
                <a:solidFill>
                  <a:schemeClr val="accent6"/>
                </a:solidFill>
              </a:rPr>
              <a:t>Shechina is </a:t>
            </a:r>
            <a:r>
              <a:rPr lang="en-GB" b="1" dirty="0" smtClean="0">
                <a:solidFill>
                  <a:schemeClr val="accent6"/>
                </a:solidFill>
              </a:rPr>
              <a:t>in the </a:t>
            </a:r>
            <a:r>
              <a:rPr lang="en-GB" b="1" dirty="0">
                <a:solidFill>
                  <a:schemeClr val="accent6"/>
                </a:solidFill>
              </a:rPr>
              <a:t>Mishkan, </a:t>
            </a:r>
            <a:r>
              <a:rPr lang="en-GB" b="1" dirty="0" smtClean="0">
                <a:solidFill>
                  <a:schemeClr val="accent6"/>
                </a:solidFill>
              </a:rPr>
              <a:t>the first </a:t>
            </a:r>
            <a:r>
              <a:rPr lang="en-GB" b="1" dirty="0">
                <a:solidFill>
                  <a:schemeClr val="accent6"/>
                </a:solidFill>
              </a:rPr>
              <a:t>thing </a:t>
            </a:r>
            <a:r>
              <a:rPr lang="en-GB" b="1" dirty="0" smtClean="0">
                <a:solidFill>
                  <a:schemeClr val="accent6"/>
                </a:solidFill>
              </a:rPr>
              <a:t>G-d </a:t>
            </a:r>
            <a:r>
              <a:rPr lang="en-GB" b="1" dirty="0">
                <a:solidFill>
                  <a:schemeClr val="accent6"/>
                </a:solidFill>
              </a:rPr>
              <a:t>tells Moshe is that everyone is welcome to visit. </a:t>
            </a:r>
            <a:endParaRPr lang="en-GB" b="1" dirty="0" smtClean="0">
              <a:solidFill>
                <a:schemeClr val="accent6"/>
              </a:solidFill>
            </a:endParaRPr>
          </a:p>
          <a:p>
            <a:r>
              <a:rPr lang="en-GB" b="1" dirty="0" smtClean="0">
                <a:solidFill>
                  <a:schemeClr val="accent3"/>
                </a:solidFill>
              </a:rPr>
              <a:t>We may think otherwise because the Shechina left </a:t>
            </a:r>
            <a:r>
              <a:rPr lang="en-GB" b="1" smtClean="0">
                <a:solidFill>
                  <a:schemeClr val="accent3"/>
                </a:solidFill>
              </a:rPr>
              <a:t>after chet </a:t>
            </a:r>
            <a:r>
              <a:rPr lang="en-GB" b="1" dirty="0" smtClean="0">
                <a:solidFill>
                  <a:schemeClr val="accent3"/>
                </a:solidFill>
              </a:rPr>
              <a:t>ha’egel.</a:t>
            </a:r>
          </a:p>
          <a:p>
            <a:r>
              <a:rPr lang="en-GB" b="1" dirty="0" smtClean="0">
                <a:solidFill>
                  <a:schemeClr val="accent6"/>
                </a:solidFill>
              </a:rPr>
              <a:t>We have a choice of what to bring.</a:t>
            </a:r>
            <a:endParaRPr lang="he-IL" b="1" dirty="0">
              <a:solidFill>
                <a:schemeClr val="accent6"/>
              </a:solidFill>
            </a:endParaRPr>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160614" y="4191000"/>
            <a:ext cx="3164235" cy="20621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075"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43000" y="3621881"/>
            <a:ext cx="2971800" cy="2971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2921052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32" fill="hold" nodeType="clickEffect">
                                  <p:stCondLst>
                                    <p:cond delay="0"/>
                                  </p:stCondLst>
                                  <p:childTnLst>
                                    <p:set>
                                      <p:cBhvr>
                                        <p:cTn id="21" dur="1" fill="hold">
                                          <p:stCondLst>
                                            <p:cond delay="0"/>
                                          </p:stCondLst>
                                        </p:cTn>
                                        <p:tgtEl>
                                          <p:spTgt spid="3074"/>
                                        </p:tgtEl>
                                        <p:attrNameLst>
                                          <p:attrName>style.visibility</p:attrName>
                                        </p:attrNameLst>
                                      </p:cBhvr>
                                      <p:to>
                                        <p:strVal val="visible"/>
                                      </p:to>
                                    </p:set>
                                    <p:animEffect transition="in" filter="box(out)">
                                      <p:cBhvr>
                                        <p:cTn id="22" dur="2000"/>
                                        <p:tgtEl>
                                          <p:spTgt spid="3074"/>
                                        </p:tgtEl>
                                      </p:cBhvr>
                                    </p:animEffect>
                                  </p:childTnLst>
                                </p:cTn>
                              </p:par>
                            </p:childTnLst>
                          </p:cTn>
                        </p:par>
                      </p:childTnLst>
                    </p:cTn>
                  </p:par>
                  <p:par>
                    <p:cTn id="23" fill="hold">
                      <p:stCondLst>
                        <p:cond delay="indefinite"/>
                      </p:stCondLst>
                      <p:childTnLst>
                        <p:par>
                          <p:cTn id="24" fill="hold">
                            <p:stCondLst>
                              <p:cond delay="0"/>
                            </p:stCondLst>
                            <p:childTnLst>
                              <p:par>
                                <p:cTn id="25" presetID="13" presetClass="entr" presetSubtype="32" fill="hold" nodeType="clickEffect">
                                  <p:stCondLst>
                                    <p:cond delay="0"/>
                                  </p:stCondLst>
                                  <p:childTnLst>
                                    <p:set>
                                      <p:cBhvr>
                                        <p:cTn id="26" dur="1" fill="hold">
                                          <p:stCondLst>
                                            <p:cond delay="0"/>
                                          </p:stCondLst>
                                        </p:cTn>
                                        <p:tgtEl>
                                          <p:spTgt spid="3075"/>
                                        </p:tgtEl>
                                        <p:attrNameLst>
                                          <p:attrName>style.visibility</p:attrName>
                                        </p:attrNameLst>
                                      </p:cBhvr>
                                      <p:to>
                                        <p:strVal val="visible"/>
                                      </p:to>
                                    </p:set>
                                    <p:animEffect transition="in" filter="plus(out)">
                                      <p:cBhvr>
                                        <p:cTn id="27" dur="2000"/>
                                        <p:tgtEl>
                                          <p:spTgt spid="307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GB" sz="5400" b="1" dirty="0" smtClean="0">
                <a:solidFill>
                  <a:schemeClr val="accent1"/>
                </a:solidFill>
                <a:effectLst>
                  <a:outerShdw blurRad="38100" dist="38100" dir="2700000" algn="tl">
                    <a:srgbClr val="000000">
                      <a:alpha val="43137"/>
                    </a:srgbClr>
                  </a:outerShdw>
                </a:effectLst>
              </a:rPr>
              <a:t>Understanding the Mishkan</a:t>
            </a:r>
            <a:endParaRPr lang="he-IL" sz="5400" b="1" dirty="0">
              <a:solidFill>
                <a:schemeClr val="accent1"/>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600200"/>
            <a:ext cx="8305800" cy="4525963"/>
          </a:xfrm>
        </p:spPr>
        <p:txBody>
          <a:bodyPr>
            <a:noAutofit/>
          </a:bodyPr>
          <a:lstStyle/>
          <a:p>
            <a:r>
              <a:rPr lang="en-GB" sz="2600" b="1" dirty="0" smtClean="0">
                <a:solidFill>
                  <a:schemeClr val="accent6"/>
                </a:solidFill>
              </a:rPr>
              <a:t>Is </a:t>
            </a:r>
            <a:r>
              <a:rPr lang="en-GB" sz="2600" b="1" dirty="0">
                <a:solidFill>
                  <a:schemeClr val="accent6"/>
                </a:solidFill>
              </a:rPr>
              <a:t>the Mishkan a mini Har </a:t>
            </a:r>
            <a:r>
              <a:rPr lang="en-GB" sz="2600" b="1" dirty="0" smtClean="0">
                <a:solidFill>
                  <a:schemeClr val="accent6"/>
                </a:solidFill>
              </a:rPr>
              <a:t>Sinai </a:t>
            </a:r>
            <a:r>
              <a:rPr lang="en-GB" sz="2600" b="1" dirty="0">
                <a:solidFill>
                  <a:schemeClr val="accent6"/>
                </a:solidFill>
              </a:rPr>
              <a:t>or a kosher golden </a:t>
            </a:r>
            <a:r>
              <a:rPr lang="en-GB" sz="2600" b="1" dirty="0" smtClean="0">
                <a:solidFill>
                  <a:schemeClr val="accent6"/>
                </a:solidFill>
              </a:rPr>
              <a:t>calf?</a:t>
            </a:r>
          </a:p>
          <a:p>
            <a:r>
              <a:rPr lang="en-GB" sz="2600" b="1" dirty="0" smtClean="0">
                <a:solidFill>
                  <a:schemeClr val="accent5"/>
                </a:solidFill>
              </a:rPr>
              <a:t>According to Ramban, it is a mini Har Sinai.</a:t>
            </a:r>
          </a:p>
          <a:p>
            <a:r>
              <a:rPr lang="en-GB" sz="2600" b="1" dirty="0" smtClean="0">
                <a:solidFill>
                  <a:schemeClr val="accent6"/>
                </a:solidFill>
              </a:rPr>
              <a:t>According to Rashi, it is a kosher golden calf.</a:t>
            </a:r>
            <a:endParaRPr lang="en-US" sz="2600" b="1" dirty="0">
              <a:solidFill>
                <a:schemeClr val="accent6"/>
              </a:solidFill>
            </a:endParaRPr>
          </a:p>
          <a:p>
            <a:r>
              <a:rPr lang="en-GB" sz="2600" b="1" dirty="0" smtClean="0">
                <a:solidFill>
                  <a:schemeClr val="accent5"/>
                </a:solidFill>
              </a:rPr>
              <a:t>‘Kosher golden calf’ - take </a:t>
            </a:r>
            <a:r>
              <a:rPr lang="en-GB" sz="2600" b="1" dirty="0">
                <a:solidFill>
                  <a:schemeClr val="accent5"/>
                </a:solidFill>
              </a:rPr>
              <a:t>gold of </a:t>
            </a:r>
            <a:r>
              <a:rPr lang="en-GB" sz="2600" b="1" dirty="0" smtClean="0">
                <a:solidFill>
                  <a:schemeClr val="accent5"/>
                </a:solidFill>
              </a:rPr>
              <a:t>the people </a:t>
            </a:r>
            <a:r>
              <a:rPr lang="en-GB" sz="2600" b="1" dirty="0">
                <a:solidFill>
                  <a:schemeClr val="accent5"/>
                </a:solidFill>
              </a:rPr>
              <a:t>and make something representing </a:t>
            </a:r>
            <a:r>
              <a:rPr lang="en-GB" sz="2600" b="1" dirty="0" smtClean="0">
                <a:solidFill>
                  <a:schemeClr val="accent5"/>
                </a:solidFill>
              </a:rPr>
              <a:t>G-d to lead </a:t>
            </a:r>
            <a:r>
              <a:rPr lang="en-GB" sz="2600" b="1" dirty="0">
                <a:solidFill>
                  <a:schemeClr val="accent5"/>
                </a:solidFill>
              </a:rPr>
              <a:t>us into Israel. </a:t>
            </a:r>
            <a:endParaRPr lang="en-US" sz="2600" b="1" dirty="0">
              <a:solidFill>
                <a:schemeClr val="accent5"/>
              </a:solidFill>
            </a:endParaRPr>
          </a:p>
          <a:p>
            <a:r>
              <a:rPr lang="en-GB" sz="2600" b="1" dirty="0" smtClean="0">
                <a:solidFill>
                  <a:schemeClr val="accent6"/>
                </a:solidFill>
              </a:rPr>
              <a:t>The Chumash writes the Mishkan after Har Sinai to highlight the parallels between Har Sinai and the Mishkan. Had the Mishkan been after chet ha’egel, we would think that the only reason for the Mishkan was chet ha’egel.</a:t>
            </a:r>
          </a:p>
        </p:txBody>
      </p:sp>
    </p:spTree>
    <p:extLst>
      <p:ext uri="{BB962C8B-B14F-4D97-AF65-F5344CB8AC3E}">
        <p14:creationId xmlns:p14="http://schemas.microsoft.com/office/powerpoint/2010/main" val="40045855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left)">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GB" sz="5400" b="1" dirty="0" smtClean="0">
                <a:solidFill>
                  <a:schemeClr val="accent1"/>
                </a:solidFill>
                <a:effectLst>
                  <a:outerShdw blurRad="38100" dist="38100" dir="2700000" algn="tl">
                    <a:srgbClr val="000000">
                      <a:alpha val="43137"/>
                    </a:srgbClr>
                  </a:outerShdw>
                </a:effectLst>
              </a:rPr>
              <a:t>Understanding the Mishkan</a:t>
            </a:r>
            <a:endParaRPr lang="he-IL" sz="5400" b="1" dirty="0">
              <a:solidFill>
                <a:schemeClr val="accent1"/>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rot="21600000">
            <a:off x="457200" y="1600200"/>
            <a:ext cx="8305800" cy="4525963"/>
          </a:xfrm>
        </p:spPr>
        <p:txBody>
          <a:bodyPr>
            <a:noAutofit/>
          </a:bodyPr>
          <a:lstStyle/>
          <a:p>
            <a:r>
              <a:rPr lang="en-GB" sz="2800" b="1" dirty="0" smtClean="0">
                <a:solidFill>
                  <a:schemeClr val="accent4"/>
                </a:solidFill>
              </a:rPr>
              <a:t>In Vayakhel and Pekudei, the peripherals are back in the correct order.</a:t>
            </a:r>
          </a:p>
          <a:p>
            <a:endParaRPr lang="en-GB" sz="2800" b="1" dirty="0" smtClean="0">
              <a:solidFill>
                <a:schemeClr val="accent3"/>
              </a:solidFill>
            </a:endParaRPr>
          </a:p>
          <a:p>
            <a:r>
              <a:rPr lang="en-GB" sz="2800" b="1" dirty="0" smtClean="0">
                <a:solidFill>
                  <a:schemeClr val="accent3"/>
                </a:solidFill>
              </a:rPr>
              <a:t>In Teruma and Tetzaveh, they were out of the Shechina Unit.</a:t>
            </a:r>
          </a:p>
          <a:p>
            <a:endParaRPr lang="en-GB" sz="2800" b="1" dirty="0" smtClean="0">
              <a:solidFill>
                <a:schemeClr val="accent4"/>
              </a:solidFill>
            </a:endParaRPr>
          </a:p>
          <a:p>
            <a:r>
              <a:rPr lang="en-GB" sz="2800" b="1" dirty="0" smtClean="0">
                <a:solidFill>
                  <a:schemeClr val="accent4"/>
                </a:solidFill>
              </a:rPr>
              <a:t>The Repetition of </a:t>
            </a:r>
            <a:r>
              <a:rPr lang="he-IL" sz="2800" b="1" dirty="0" smtClean="0">
                <a:solidFill>
                  <a:schemeClr val="accent4"/>
                </a:solidFill>
                <a:latin typeface="David" pitchFamily="34" charset="-79"/>
                <a:cs typeface="David" pitchFamily="34" charset="-79"/>
              </a:rPr>
              <a:t>כַּאֲשֶׁר </a:t>
            </a:r>
            <a:r>
              <a:rPr lang="he-IL" sz="2800" b="1" dirty="0">
                <a:solidFill>
                  <a:schemeClr val="accent4"/>
                </a:solidFill>
                <a:latin typeface="David" pitchFamily="34" charset="-79"/>
                <a:cs typeface="David" pitchFamily="34" charset="-79"/>
              </a:rPr>
              <a:t>צִוָּה יְהוָה </a:t>
            </a:r>
            <a:r>
              <a:rPr lang="he-IL" sz="2800" b="1" dirty="0" smtClean="0">
                <a:solidFill>
                  <a:schemeClr val="accent4"/>
                </a:solidFill>
                <a:latin typeface="David" pitchFamily="34" charset="-79"/>
                <a:cs typeface="David" pitchFamily="34" charset="-79"/>
              </a:rPr>
              <a:t>אֶת-מֹשֶׁה</a:t>
            </a:r>
            <a:r>
              <a:rPr lang="en-GB" sz="2800" b="1" dirty="0" smtClean="0">
                <a:solidFill>
                  <a:schemeClr val="accent4"/>
                </a:solidFill>
                <a:latin typeface="David" pitchFamily="34" charset="-79"/>
                <a:cs typeface="David" pitchFamily="34" charset="-79"/>
              </a:rPr>
              <a:t> </a:t>
            </a:r>
            <a:r>
              <a:rPr lang="en-GB" sz="2800" b="1" dirty="0" smtClean="0">
                <a:solidFill>
                  <a:schemeClr val="accent4"/>
                </a:solidFill>
              </a:rPr>
              <a:t>proves </a:t>
            </a:r>
            <a:r>
              <a:rPr lang="en-GB" sz="2800" b="1" dirty="0">
                <a:solidFill>
                  <a:schemeClr val="accent4"/>
                </a:solidFill>
              </a:rPr>
              <a:t>this </a:t>
            </a:r>
            <a:r>
              <a:rPr lang="en-GB" sz="2800" b="1" dirty="0" smtClean="0">
                <a:solidFill>
                  <a:schemeClr val="accent4"/>
                </a:solidFill>
              </a:rPr>
              <a:t>is a </a:t>
            </a:r>
            <a:r>
              <a:rPr lang="en-GB" sz="2800" b="1" dirty="0">
                <a:solidFill>
                  <a:schemeClr val="accent4"/>
                </a:solidFill>
              </a:rPr>
              <a:t>kosher egel. </a:t>
            </a:r>
            <a:endParaRPr lang="en-US" sz="2800" b="1" dirty="0">
              <a:solidFill>
                <a:schemeClr val="accent4"/>
              </a:solidFill>
            </a:endParaRPr>
          </a:p>
          <a:p>
            <a:endParaRPr lang="he-IL" sz="2800" dirty="0"/>
          </a:p>
        </p:txBody>
      </p:sp>
    </p:spTree>
    <p:extLst>
      <p:ext uri="{BB962C8B-B14F-4D97-AF65-F5344CB8AC3E}">
        <p14:creationId xmlns:p14="http://schemas.microsoft.com/office/powerpoint/2010/main" val="5738979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ipe(left)">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wipe(left)">
                                      <p:cBhvr>
                                        <p:cTn id="1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5400" b="1" dirty="0" smtClean="0">
                <a:solidFill>
                  <a:schemeClr val="accent1"/>
                </a:solidFill>
                <a:effectLst>
                  <a:outerShdw blurRad="38100" dist="38100" dir="2700000" algn="tl">
                    <a:srgbClr val="000000">
                      <a:alpha val="43137"/>
                    </a:srgbClr>
                  </a:outerShdw>
                </a:effectLst>
              </a:rPr>
              <a:t>The Last Pesukim of Shemot</a:t>
            </a:r>
            <a:endParaRPr lang="he-IL" sz="5400" b="1" dirty="0">
              <a:solidFill>
                <a:schemeClr val="accent1"/>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normAutofit fontScale="92500" lnSpcReduction="10000"/>
          </a:bodyPr>
          <a:lstStyle/>
          <a:p>
            <a:pPr marL="0" indent="0" rtl="1">
              <a:buNone/>
            </a:pPr>
            <a:r>
              <a:rPr lang="en-GB" b="1" dirty="0" smtClean="0"/>
              <a:t>Split the following pesukim into 2 </a:t>
            </a:r>
            <a:r>
              <a:rPr lang="en-GB" b="1" dirty="0"/>
              <a:t>topics:</a:t>
            </a:r>
            <a:endParaRPr lang="en-US" dirty="0"/>
          </a:p>
          <a:p>
            <a:pPr marL="0" indent="0" algn="r" rtl="1">
              <a:buNone/>
            </a:pPr>
            <a:r>
              <a:rPr lang="he-IL" b="1" dirty="0" smtClean="0">
                <a:latin typeface="David" pitchFamily="34" charset="-79"/>
                <a:cs typeface="David" pitchFamily="34" charset="-79"/>
              </a:rPr>
              <a:t>לד</a:t>
            </a:r>
            <a:r>
              <a:rPr lang="he-IL" dirty="0" smtClean="0">
                <a:latin typeface="David" pitchFamily="34" charset="-79"/>
                <a:cs typeface="David" pitchFamily="34" charset="-79"/>
              </a:rPr>
              <a:t> </a:t>
            </a:r>
            <a:r>
              <a:rPr lang="he-IL" dirty="0">
                <a:latin typeface="David" pitchFamily="34" charset="-79"/>
                <a:cs typeface="David" pitchFamily="34" charset="-79"/>
              </a:rPr>
              <a:t>וַיְכַס הֶעָנָן אֶת-אֹהֶל מוֹעֵד וּכְבוֹד יְהוָה מָלֵא אֶת-הַמִּשְׁכָּן. </a:t>
            </a:r>
            <a:endParaRPr lang="he-IL" dirty="0" smtClean="0">
              <a:latin typeface="David" pitchFamily="34" charset="-79"/>
              <a:cs typeface="David" pitchFamily="34" charset="-79"/>
            </a:endParaRPr>
          </a:p>
          <a:p>
            <a:pPr marL="0" indent="0" algn="r" rtl="1">
              <a:buNone/>
            </a:pPr>
            <a:r>
              <a:rPr lang="he-IL" b="1" dirty="0" smtClean="0">
                <a:latin typeface="David" pitchFamily="34" charset="-79"/>
                <a:cs typeface="David" pitchFamily="34" charset="-79"/>
              </a:rPr>
              <a:t>לה</a:t>
            </a:r>
            <a:r>
              <a:rPr lang="he-IL" dirty="0" smtClean="0">
                <a:latin typeface="David" pitchFamily="34" charset="-79"/>
                <a:cs typeface="David" pitchFamily="34" charset="-79"/>
              </a:rPr>
              <a:t> </a:t>
            </a:r>
            <a:r>
              <a:rPr lang="he-IL" dirty="0">
                <a:latin typeface="David" pitchFamily="34" charset="-79"/>
                <a:cs typeface="David" pitchFamily="34" charset="-79"/>
              </a:rPr>
              <a:t>וְלֹא-יָכֹל מֹשֶׁה לָבוֹא אֶל-אֹהֶל מוֹעֵד כִּי-שָׁכַן עָלָיו הֶעָנָן וּכְבוֹד יְהוָה מָלֵא אֶת-הַמִּשְׁכָּן. </a:t>
            </a:r>
            <a:endParaRPr lang="en-US" dirty="0">
              <a:latin typeface="David" pitchFamily="34" charset="-79"/>
              <a:cs typeface="David" pitchFamily="34" charset="-79"/>
            </a:endParaRPr>
          </a:p>
          <a:p>
            <a:pPr marL="0" indent="0" algn="r" rtl="1">
              <a:buNone/>
            </a:pPr>
            <a:r>
              <a:rPr lang="he-IL" b="1" dirty="0" smtClean="0">
                <a:latin typeface="David" pitchFamily="34" charset="-79"/>
                <a:cs typeface="David" pitchFamily="34" charset="-79"/>
              </a:rPr>
              <a:t>לו</a:t>
            </a:r>
            <a:r>
              <a:rPr lang="he-IL" dirty="0" smtClean="0">
                <a:latin typeface="David" pitchFamily="34" charset="-79"/>
                <a:cs typeface="David" pitchFamily="34" charset="-79"/>
              </a:rPr>
              <a:t> </a:t>
            </a:r>
            <a:r>
              <a:rPr lang="he-IL" dirty="0">
                <a:latin typeface="David" pitchFamily="34" charset="-79"/>
                <a:cs typeface="David" pitchFamily="34" charset="-79"/>
              </a:rPr>
              <a:t>וּבְהֵעָלוֹת הֶעָנָן מֵעַל הַמִּשְׁכָּן יִסְעוּ בְּנֵי יִשְׂרָאֵל בְּכֹל מַסְעֵיהֶם. </a:t>
            </a:r>
            <a:endParaRPr lang="he-IL" dirty="0" smtClean="0">
              <a:latin typeface="David" pitchFamily="34" charset="-79"/>
              <a:cs typeface="David" pitchFamily="34" charset="-79"/>
            </a:endParaRPr>
          </a:p>
          <a:p>
            <a:pPr marL="0" indent="0" algn="r" rtl="1">
              <a:buNone/>
            </a:pPr>
            <a:r>
              <a:rPr lang="he-IL" b="1" dirty="0" smtClean="0">
                <a:latin typeface="David" pitchFamily="34" charset="-79"/>
                <a:cs typeface="David" pitchFamily="34" charset="-79"/>
              </a:rPr>
              <a:t>לז</a:t>
            </a:r>
            <a:r>
              <a:rPr lang="he-IL" dirty="0" smtClean="0">
                <a:latin typeface="David" pitchFamily="34" charset="-79"/>
                <a:cs typeface="David" pitchFamily="34" charset="-79"/>
              </a:rPr>
              <a:t> </a:t>
            </a:r>
            <a:r>
              <a:rPr lang="he-IL" dirty="0">
                <a:latin typeface="David" pitchFamily="34" charset="-79"/>
                <a:cs typeface="David" pitchFamily="34" charset="-79"/>
              </a:rPr>
              <a:t>וְאִם-לֹא יֵעָלֶה הֶעָנָן וְלֹא יִסְעוּ עַד-יוֹם הֵעָלֹתוֹ. </a:t>
            </a:r>
            <a:endParaRPr lang="he-IL" dirty="0" smtClean="0">
              <a:latin typeface="David" pitchFamily="34" charset="-79"/>
              <a:cs typeface="David" pitchFamily="34" charset="-79"/>
            </a:endParaRPr>
          </a:p>
          <a:p>
            <a:pPr marL="0" indent="0" algn="r" rtl="1">
              <a:buNone/>
            </a:pPr>
            <a:r>
              <a:rPr lang="he-IL" b="1" dirty="0" smtClean="0">
                <a:latin typeface="David" pitchFamily="34" charset="-79"/>
                <a:cs typeface="David" pitchFamily="34" charset="-79"/>
              </a:rPr>
              <a:t>לח</a:t>
            </a:r>
            <a:r>
              <a:rPr lang="he-IL" dirty="0" smtClean="0">
                <a:latin typeface="David" pitchFamily="34" charset="-79"/>
                <a:cs typeface="David" pitchFamily="34" charset="-79"/>
              </a:rPr>
              <a:t> </a:t>
            </a:r>
            <a:r>
              <a:rPr lang="he-IL" dirty="0">
                <a:latin typeface="David" pitchFamily="34" charset="-79"/>
                <a:cs typeface="David" pitchFamily="34" charset="-79"/>
              </a:rPr>
              <a:t>כִּי עֲנַן יְהוָה עַל-הַמִּשְׁכָּן יוֹמָם וְאֵשׁ תִּהְיֶה לַיְלָה בּוֹ לְעֵינֵי כָל-בֵּית-יִשְׂרָאֵל בְּכָל-מַסְעֵיהֶם.  </a:t>
            </a:r>
            <a:endParaRPr lang="en-US" dirty="0">
              <a:latin typeface="David" pitchFamily="34" charset="-79"/>
              <a:cs typeface="David" pitchFamily="34" charset="-79"/>
            </a:endParaRPr>
          </a:p>
          <a:p>
            <a:pPr marL="0" indent="0">
              <a:buNone/>
            </a:pPr>
            <a:endParaRPr lang="he-IL" dirty="0"/>
          </a:p>
        </p:txBody>
      </p:sp>
    </p:spTree>
    <p:extLst>
      <p:ext uri="{BB962C8B-B14F-4D97-AF65-F5344CB8AC3E}">
        <p14:creationId xmlns:p14="http://schemas.microsoft.com/office/powerpoint/2010/main" val="22045768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5400" b="1" dirty="0" smtClean="0">
                <a:solidFill>
                  <a:schemeClr val="accent1"/>
                </a:solidFill>
                <a:effectLst>
                  <a:outerShdw blurRad="38100" dist="38100" dir="2700000" algn="tl">
                    <a:srgbClr val="000000">
                      <a:alpha val="43137"/>
                    </a:srgbClr>
                  </a:outerShdw>
                </a:effectLst>
              </a:rPr>
              <a:t>The Last Pesukim of Shemot</a:t>
            </a:r>
            <a:endParaRPr lang="he-IL" sz="5400" b="1" dirty="0">
              <a:solidFill>
                <a:schemeClr val="accent1"/>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normAutofit fontScale="85000" lnSpcReduction="10000"/>
          </a:bodyPr>
          <a:lstStyle/>
          <a:p>
            <a:pPr marL="0" indent="0" algn="ctr">
              <a:buNone/>
            </a:pPr>
            <a:r>
              <a:rPr lang="en-GB" b="1" u="sng" dirty="0" smtClean="0">
                <a:solidFill>
                  <a:schemeClr val="accent2"/>
                </a:solidFill>
              </a:rPr>
              <a:t>G-d's </a:t>
            </a:r>
            <a:r>
              <a:rPr lang="en-GB" b="1" u="sng" dirty="0">
                <a:solidFill>
                  <a:schemeClr val="accent2"/>
                </a:solidFill>
              </a:rPr>
              <a:t>Presence</a:t>
            </a:r>
            <a:endParaRPr lang="en-US" b="1" u="sng" dirty="0">
              <a:solidFill>
                <a:schemeClr val="accent2"/>
              </a:solidFill>
              <a:latin typeface="David" pitchFamily="34" charset="-79"/>
              <a:cs typeface="David" pitchFamily="34" charset="-79"/>
            </a:endParaRPr>
          </a:p>
          <a:p>
            <a:pPr marL="0" indent="0" algn="r" rtl="1">
              <a:buNone/>
            </a:pPr>
            <a:r>
              <a:rPr lang="he-IL" b="1" dirty="0">
                <a:solidFill>
                  <a:schemeClr val="accent2"/>
                </a:solidFill>
                <a:latin typeface="David" pitchFamily="34" charset="-79"/>
                <a:cs typeface="David" pitchFamily="34" charset="-79"/>
              </a:rPr>
              <a:t>לד וַיְכַס הֶעָנָן אֶת-אֹהֶל מוֹעֵד וּכְבוֹד יְהוָה מָלֵא אֶת-הַמִּשְׁכָּן. </a:t>
            </a:r>
            <a:endParaRPr lang="he-IL" b="1" dirty="0" smtClean="0">
              <a:solidFill>
                <a:schemeClr val="accent2"/>
              </a:solidFill>
              <a:latin typeface="David" pitchFamily="34" charset="-79"/>
              <a:cs typeface="David" pitchFamily="34" charset="-79"/>
            </a:endParaRPr>
          </a:p>
          <a:p>
            <a:pPr marL="0" indent="0" algn="r" rtl="1">
              <a:buNone/>
            </a:pPr>
            <a:r>
              <a:rPr lang="he-IL" b="1" dirty="0" smtClean="0">
                <a:solidFill>
                  <a:schemeClr val="accent2"/>
                </a:solidFill>
                <a:latin typeface="David" pitchFamily="34" charset="-79"/>
                <a:cs typeface="David" pitchFamily="34" charset="-79"/>
              </a:rPr>
              <a:t>לה </a:t>
            </a:r>
            <a:r>
              <a:rPr lang="he-IL" b="1" dirty="0">
                <a:solidFill>
                  <a:schemeClr val="accent2"/>
                </a:solidFill>
                <a:latin typeface="David" pitchFamily="34" charset="-79"/>
                <a:cs typeface="David" pitchFamily="34" charset="-79"/>
              </a:rPr>
              <a:t>וְלֹא-יָכֹל מֹשֶׁה לָבוֹא אֶל-אֹהֶל מוֹעֵד כִּי-שָׁכַן עָלָיו הֶעָנָן וּכְבוֹד יְהוָה מָלֵא אֶת-הַמִּשְׁכָּן. </a:t>
            </a:r>
            <a:endParaRPr lang="en-US" b="1" dirty="0">
              <a:solidFill>
                <a:schemeClr val="accent2"/>
              </a:solidFill>
              <a:latin typeface="David" pitchFamily="34" charset="-79"/>
              <a:cs typeface="David" pitchFamily="34" charset="-79"/>
            </a:endParaRPr>
          </a:p>
          <a:p>
            <a:pPr marL="0" indent="0" algn="ctr">
              <a:buNone/>
            </a:pPr>
            <a:endParaRPr lang="en-GB" u="sng" dirty="0" smtClean="0">
              <a:solidFill>
                <a:schemeClr val="accent6"/>
              </a:solidFill>
            </a:endParaRPr>
          </a:p>
          <a:p>
            <a:pPr marL="0" indent="0" algn="ctr">
              <a:buNone/>
            </a:pPr>
            <a:r>
              <a:rPr lang="en-GB" b="1" u="sng" dirty="0" smtClean="0">
                <a:solidFill>
                  <a:schemeClr val="accent6"/>
                </a:solidFill>
              </a:rPr>
              <a:t>Travel led by the Anan</a:t>
            </a:r>
            <a:endParaRPr lang="en-US" b="1" u="sng" dirty="0">
              <a:solidFill>
                <a:schemeClr val="accent6"/>
              </a:solidFill>
            </a:endParaRPr>
          </a:p>
          <a:p>
            <a:pPr marL="0" indent="0" algn="r" rtl="1">
              <a:buNone/>
            </a:pPr>
            <a:r>
              <a:rPr lang="he-IL" b="1" dirty="0">
                <a:solidFill>
                  <a:schemeClr val="accent6"/>
                </a:solidFill>
                <a:latin typeface="David" pitchFamily="34" charset="-79"/>
                <a:cs typeface="David" pitchFamily="34" charset="-79"/>
              </a:rPr>
              <a:t>לו וּבְהֵעָלוֹת הֶעָנָן מֵעַל הַמִּשְׁכָּן יִסְעוּ בְּנֵי יִשְׂרָאֵל בְּכֹל מַסְעֵיהֶם. </a:t>
            </a:r>
            <a:endParaRPr lang="he-IL" b="1" dirty="0" smtClean="0">
              <a:solidFill>
                <a:schemeClr val="accent6"/>
              </a:solidFill>
              <a:latin typeface="David" pitchFamily="34" charset="-79"/>
              <a:cs typeface="David" pitchFamily="34" charset="-79"/>
            </a:endParaRPr>
          </a:p>
          <a:p>
            <a:pPr marL="0" indent="0" algn="r" rtl="1">
              <a:buNone/>
            </a:pPr>
            <a:r>
              <a:rPr lang="he-IL" b="1" dirty="0" smtClean="0">
                <a:solidFill>
                  <a:schemeClr val="accent6"/>
                </a:solidFill>
                <a:latin typeface="David" pitchFamily="34" charset="-79"/>
                <a:cs typeface="David" pitchFamily="34" charset="-79"/>
              </a:rPr>
              <a:t>לז </a:t>
            </a:r>
            <a:r>
              <a:rPr lang="he-IL" b="1" dirty="0">
                <a:solidFill>
                  <a:schemeClr val="accent6"/>
                </a:solidFill>
                <a:latin typeface="David" pitchFamily="34" charset="-79"/>
                <a:cs typeface="David" pitchFamily="34" charset="-79"/>
              </a:rPr>
              <a:t>וְאִם-לֹא יֵעָלֶה הֶעָנָן וְלֹא יִסְעוּ עַד-יוֹם הֵעָלֹתוֹ. </a:t>
            </a:r>
            <a:endParaRPr lang="he-IL" b="1" dirty="0" smtClean="0">
              <a:solidFill>
                <a:schemeClr val="accent6"/>
              </a:solidFill>
              <a:latin typeface="David" pitchFamily="34" charset="-79"/>
              <a:cs typeface="David" pitchFamily="34" charset="-79"/>
            </a:endParaRPr>
          </a:p>
          <a:p>
            <a:pPr marL="0" indent="0" algn="r" rtl="1">
              <a:buNone/>
            </a:pPr>
            <a:r>
              <a:rPr lang="he-IL" b="1" dirty="0" smtClean="0">
                <a:solidFill>
                  <a:schemeClr val="accent6"/>
                </a:solidFill>
                <a:latin typeface="David" pitchFamily="34" charset="-79"/>
                <a:cs typeface="David" pitchFamily="34" charset="-79"/>
              </a:rPr>
              <a:t>לח </a:t>
            </a:r>
            <a:r>
              <a:rPr lang="he-IL" b="1" dirty="0">
                <a:solidFill>
                  <a:schemeClr val="accent6"/>
                </a:solidFill>
                <a:latin typeface="David" pitchFamily="34" charset="-79"/>
                <a:cs typeface="David" pitchFamily="34" charset="-79"/>
              </a:rPr>
              <a:t>כִּי עֲנַן יְהוָה עַל-הַמִּשְׁכָּן יוֹמָם וְאֵשׁ תִּהְיֶה לַיְלָה בּוֹ לְעֵינֵי כָל-בֵּית-יִשְׂרָאֵל בְּכָל-מַסְעֵיהֶם.  </a:t>
            </a:r>
            <a:endParaRPr lang="en-US" b="1" dirty="0">
              <a:solidFill>
                <a:schemeClr val="accent6"/>
              </a:solidFill>
              <a:latin typeface="David" pitchFamily="34" charset="-79"/>
              <a:cs typeface="David" pitchFamily="34" charset="-79"/>
            </a:endParaRPr>
          </a:p>
          <a:p>
            <a:pPr marL="0" indent="0">
              <a:buNone/>
            </a:pPr>
            <a:endParaRPr lang="en-GB" dirty="0" smtClean="0"/>
          </a:p>
          <a:p>
            <a:pPr marL="0" indent="0">
              <a:buNone/>
            </a:pPr>
            <a:endParaRPr lang="he-IL" dirty="0"/>
          </a:p>
        </p:txBody>
      </p:sp>
    </p:spTree>
    <p:extLst>
      <p:ext uri="{BB962C8B-B14F-4D97-AF65-F5344CB8AC3E}">
        <p14:creationId xmlns:p14="http://schemas.microsoft.com/office/powerpoint/2010/main" val="9320219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down)">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ipe(down)">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Effect transition="in" filter="wipe(down)">
                                      <p:cBhvr>
                                        <p:cTn id="17" dur="500"/>
                                        <p:tgtEl>
                                          <p:spTgt spid="3">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wipe(down)">
                                      <p:cBhvr>
                                        <p:cTn id="22" dur="500"/>
                                        <p:tgtEl>
                                          <p:spTgt spid="3">
                                            <p:txEl>
                                              <p:pRg st="5" end="5"/>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Effect transition="in" filter="wipe(down)">
                                      <p:cBhvr>
                                        <p:cTn id="27" dur="500"/>
                                        <p:tgtEl>
                                          <p:spTgt spid="3">
                                            <p:txEl>
                                              <p:pRg st="6" end="6"/>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3">
                                            <p:txEl>
                                              <p:pRg st="7" end="7"/>
                                            </p:txEl>
                                          </p:spTgt>
                                        </p:tgtEl>
                                        <p:attrNameLst>
                                          <p:attrName>style.visibility</p:attrName>
                                        </p:attrNameLst>
                                      </p:cBhvr>
                                      <p:to>
                                        <p:strVal val="visible"/>
                                      </p:to>
                                    </p:set>
                                    <p:animEffect transition="in" filter="wipe(down)">
                                      <p:cBhvr>
                                        <p:cTn id="32" dur="500"/>
                                        <p:tgtEl>
                                          <p:spTgt spid="3">
                                            <p:txEl>
                                              <p:pRg st="7" end="7"/>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Effect transition="in" filter="wipe(down)">
                                      <p:cBhvr>
                                        <p:cTn id="3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143000"/>
          </a:xfrm>
        </p:spPr>
        <p:txBody>
          <a:bodyPr>
            <a:noAutofit/>
          </a:bodyPr>
          <a:lstStyle/>
          <a:p>
            <a:r>
              <a:rPr lang="en-GB" sz="6600" b="1" dirty="0" smtClean="0">
                <a:solidFill>
                  <a:schemeClr val="accent1"/>
                </a:solidFill>
                <a:effectLst>
                  <a:outerShdw blurRad="38100" dist="38100" dir="2700000" algn="tl">
                    <a:srgbClr val="000000">
                      <a:alpha val="43137"/>
                    </a:srgbClr>
                  </a:outerShdw>
                </a:effectLst>
              </a:rPr>
              <a:t>Happy Ending?</a:t>
            </a:r>
            <a:endParaRPr lang="he-IL" sz="6600" b="1" dirty="0">
              <a:solidFill>
                <a:schemeClr val="accent1"/>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5257800"/>
            <a:ext cx="8229600" cy="1401763"/>
          </a:xfrm>
        </p:spPr>
        <p:txBody>
          <a:bodyPr>
            <a:noAutofit/>
          </a:bodyPr>
          <a:lstStyle/>
          <a:p>
            <a:pPr marL="0" indent="0" algn="ctr">
              <a:buNone/>
            </a:pPr>
            <a:endParaRPr lang="en-US" sz="2000" dirty="0">
              <a:solidFill>
                <a:schemeClr val="accent2"/>
              </a:solidFill>
              <a:cs typeface="David" pitchFamily="34" charset="-79"/>
            </a:endParaRPr>
          </a:p>
          <a:p>
            <a:pPr marL="0" indent="0" algn="r">
              <a:buNone/>
            </a:pPr>
            <a:endParaRPr lang="he-IL" sz="2000" dirty="0">
              <a:cs typeface="David" pitchFamily="34" charset="-79"/>
            </a:endParaRPr>
          </a:p>
        </p:txBody>
      </p:sp>
      <p:graphicFrame>
        <p:nvGraphicFramePr>
          <p:cNvPr id="4" name="Table 3"/>
          <p:cNvGraphicFramePr>
            <a:graphicFrameLocks noGrp="1"/>
          </p:cNvGraphicFramePr>
          <p:nvPr>
            <p:extLst>
              <p:ext uri="{D42A27DB-BD31-4B8C-83A1-F6EECF244321}">
                <p14:modId xmlns:p14="http://schemas.microsoft.com/office/powerpoint/2010/main" val="1587519022"/>
              </p:ext>
            </p:extLst>
          </p:nvPr>
        </p:nvGraphicFramePr>
        <p:xfrm>
          <a:off x="609600" y="1325880"/>
          <a:ext cx="7848600" cy="5074920"/>
        </p:xfrm>
        <a:graphic>
          <a:graphicData uri="http://schemas.openxmlformats.org/drawingml/2006/table">
            <a:tbl>
              <a:tblPr rtl="1" firstRow="1" bandRow="1">
                <a:tableStyleId>{5C22544A-7EE6-4342-B048-85BDC9FD1C3A}</a:tableStyleId>
              </a:tblPr>
              <a:tblGrid>
                <a:gridCol w="3924300"/>
                <a:gridCol w="3924300"/>
              </a:tblGrid>
              <a:tr h="632401">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he-IL" sz="2800" b="1" dirty="0" smtClean="0">
                          <a:latin typeface="David" pitchFamily="34" charset="-79"/>
                          <a:cs typeface="David" pitchFamily="34" charset="-79"/>
                        </a:rPr>
                        <a:t>פרק</a:t>
                      </a:r>
                      <a:r>
                        <a:rPr lang="he-IL" sz="2800" b="1" baseline="0" dirty="0" smtClean="0">
                          <a:latin typeface="David" pitchFamily="34" charset="-79"/>
                          <a:cs typeface="David" pitchFamily="34" charset="-79"/>
                        </a:rPr>
                        <a:t> מ - המשכן</a:t>
                      </a:r>
                      <a:endParaRPr lang="en-GB" sz="2800" b="1" dirty="0" smtClean="0">
                        <a:latin typeface="David" pitchFamily="34" charset="-79"/>
                        <a:cs typeface="David" pitchFamily="34" charset="-79"/>
                      </a:endParaRPr>
                    </a:p>
                  </a:txBody>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he-IL" sz="2800" dirty="0" smtClean="0">
                          <a:latin typeface="David" pitchFamily="34" charset="-79"/>
                          <a:cs typeface="David" pitchFamily="34" charset="-79"/>
                        </a:rPr>
                        <a:t>פרק כד – הר סיני</a:t>
                      </a:r>
                    </a:p>
                  </a:txBody>
                  <a:tcPr/>
                </a:tc>
              </a:tr>
              <a:tr h="2897815">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he-IL" sz="2400" b="1" dirty="0" smtClean="0">
                          <a:latin typeface="David" pitchFamily="34" charset="-79"/>
                          <a:cs typeface="David" pitchFamily="34" charset="-79"/>
                        </a:rPr>
                        <a:t>לד </a:t>
                      </a:r>
                      <a:r>
                        <a:rPr lang="he-IL" sz="2400" b="0" dirty="0" smtClean="0">
                          <a:latin typeface="David" pitchFamily="34" charset="-79"/>
                          <a:cs typeface="David" pitchFamily="34" charset="-79"/>
                        </a:rPr>
                        <a:t>וַיְכַס הֶעָנָן אֶת-אֹהֶל מוֹעֵד וּכְבוֹד יְהוָה מָלֵא אֶת-הַמִּשְׁכָּן. </a:t>
                      </a:r>
                      <a:endParaRPr lang="en-GB" sz="2400" b="0" dirty="0" smtClean="0">
                        <a:latin typeface="David" pitchFamily="34" charset="-79"/>
                        <a:cs typeface="David" pitchFamily="34" charset="-79"/>
                      </a:endParaRPr>
                    </a:p>
                    <a:p>
                      <a:pPr marL="0" marR="0" indent="0" algn="r" defTabSz="914400" rtl="1" eaLnBrk="1" fontAlgn="auto" latinLnBrk="0" hangingPunct="1">
                        <a:lnSpc>
                          <a:spcPct val="100000"/>
                        </a:lnSpc>
                        <a:spcBef>
                          <a:spcPts val="0"/>
                        </a:spcBef>
                        <a:spcAft>
                          <a:spcPts val="0"/>
                        </a:spcAft>
                        <a:buClrTx/>
                        <a:buSzTx/>
                        <a:buFontTx/>
                        <a:buNone/>
                        <a:tabLst/>
                        <a:defRPr/>
                      </a:pPr>
                      <a:r>
                        <a:rPr lang="he-IL" sz="2400" b="1" dirty="0" smtClean="0">
                          <a:latin typeface="David" pitchFamily="34" charset="-79"/>
                          <a:cs typeface="David" pitchFamily="34" charset="-79"/>
                        </a:rPr>
                        <a:t>לה</a:t>
                      </a:r>
                      <a:r>
                        <a:rPr lang="he-IL" sz="2400" b="0" dirty="0" smtClean="0">
                          <a:latin typeface="David" pitchFamily="34" charset="-79"/>
                          <a:cs typeface="David" pitchFamily="34" charset="-79"/>
                        </a:rPr>
                        <a:t> וְלֹא-יָכֹל מֹשֶׁה לָבוֹא אֶל-אֹהֶל מוֹעֵד כִּי-שָׁכַן עָלָיו הֶעָנָן וּכְבוֹד יְהוָה מָלֵא אֶת-הַמִּשְׁכָּן. </a:t>
                      </a:r>
                      <a:endParaRPr lang="en-US" sz="2400" b="0" dirty="0" smtClean="0">
                        <a:latin typeface="David" pitchFamily="34" charset="-79"/>
                        <a:cs typeface="David" pitchFamily="34" charset="-79"/>
                      </a:endParaRPr>
                    </a:p>
                    <a:p>
                      <a:pPr algn="r" rtl="1"/>
                      <a:endParaRPr lang="he-IL" sz="2000" b="0" dirty="0" smtClean="0">
                        <a:latin typeface="David" pitchFamily="34" charset="-79"/>
                        <a:cs typeface="David" pitchFamily="34" charset="-79"/>
                      </a:endParaRPr>
                    </a:p>
                  </a:txBody>
                  <a:tcPr/>
                </a:tc>
                <a:tc rowSpan="2">
                  <a:txBody>
                    <a:bodyPr/>
                    <a:lstStyle/>
                    <a:p>
                      <a:pPr marL="0" indent="0" algn="r" rtl="1">
                        <a:buNone/>
                      </a:pPr>
                      <a:r>
                        <a:rPr lang="he-IL" sz="2400" b="1" dirty="0" smtClean="0">
                          <a:cs typeface="David" pitchFamily="34" charset="-79"/>
                        </a:rPr>
                        <a:t>טו</a:t>
                      </a:r>
                      <a:r>
                        <a:rPr lang="he-IL" sz="2400" dirty="0" smtClean="0">
                          <a:cs typeface="David" pitchFamily="34" charset="-79"/>
                        </a:rPr>
                        <a:t> וַיַּעַל מֹשֶׁה אֶל-הָהָר וַיְכַס הֶעָנָן אֶת-הָהָר. </a:t>
                      </a:r>
                      <a:endParaRPr lang="en-US" sz="2400" dirty="0" smtClean="0">
                        <a:cs typeface="David" pitchFamily="34" charset="-79"/>
                      </a:endParaRPr>
                    </a:p>
                    <a:p>
                      <a:pPr marL="0" indent="0" algn="r" rtl="1">
                        <a:buNone/>
                      </a:pPr>
                      <a:r>
                        <a:rPr lang="he-IL" sz="2400" b="1" dirty="0" smtClean="0">
                          <a:cs typeface="David" pitchFamily="34" charset="-79"/>
                        </a:rPr>
                        <a:t>טז</a:t>
                      </a:r>
                      <a:r>
                        <a:rPr lang="he-IL" sz="2400" dirty="0" smtClean="0">
                          <a:cs typeface="David" pitchFamily="34" charset="-79"/>
                        </a:rPr>
                        <a:t> וַיִּשְׁכֹּן כְּבוֹד-יְהוָה עַל-הַר סִינַי וַיְכַסֵּהוּ הֶעָנָן שֵׁשֶׁת יָמִים </a:t>
                      </a:r>
                      <a:r>
                        <a:rPr lang="he-IL" sz="2400" b="1" dirty="0" smtClean="0">
                          <a:solidFill>
                            <a:schemeClr val="accent2"/>
                          </a:solidFill>
                          <a:cs typeface="David" pitchFamily="34" charset="-79"/>
                        </a:rPr>
                        <a:t>וַיִּקְרָא </a:t>
                      </a:r>
                      <a:r>
                        <a:rPr lang="he-IL" sz="2400" dirty="0" smtClean="0">
                          <a:cs typeface="David" pitchFamily="34" charset="-79"/>
                        </a:rPr>
                        <a:t>אֶל-מֹשֶׁה בַּיּוֹם הַשְּׁבִיעִי מִתּוֹךְ הֶעָנָן. </a:t>
                      </a:r>
                      <a:endParaRPr lang="en-US" sz="2400" dirty="0" smtClean="0">
                        <a:cs typeface="David" pitchFamily="34" charset="-79"/>
                      </a:endParaRPr>
                    </a:p>
                    <a:p>
                      <a:pPr marL="0" indent="0" algn="r" rtl="1">
                        <a:buNone/>
                      </a:pPr>
                      <a:r>
                        <a:rPr lang="he-IL" sz="2400" b="1" dirty="0" smtClean="0">
                          <a:cs typeface="David" pitchFamily="34" charset="-79"/>
                        </a:rPr>
                        <a:t>יז</a:t>
                      </a:r>
                      <a:r>
                        <a:rPr lang="he-IL" sz="2400" dirty="0" smtClean="0">
                          <a:cs typeface="David" pitchFamily="34" charset="-79"/>
                        </a:rPr>
                        <a:t> וּמַרְאֵה כְּבוֹד יְהוָה כְּאֵשׁ אֹכֶלֶת בְּרֹאשׁ הָהָר לְעֵינֵי בְּנֵי יִשְׂרָאֵל. </a:t>
                      </a:r>
                      <a:endParaRPr lang="en-US" sz="2400" dirty="0" smtClean="0">
                        <a:cs typeface="David" pitchFamily="34" charset="-79"/>
                      </a:endParaRPr>
                    </a:p>
                    <a:p>
                      <a:pPr marL="0" indent="0" algn="r" rtl="1">
                        <a:buNone/>
                      </a:pPr>
                      <a:r>
                        <a:rPr lang="he-IL" sz="2400" b="1" dirty="0" smtClean="0">
                          <a:cs typeface="David" pitchFamily="34" charset="-79"/>
                        </a:rPr>
                        <a:t>יח</a:t>
                      </a:r>
                      <a:r>
                        <a:rPr lang="he-IL" sz="2400" dirty="0" smtClean="0">
                          <a:cs typeface="David" pitchFamily="34" charset="-79"/>
                        </a:rPr>
                        <a:t> וַיָּבֹא מֹשֶׁה בְּתוֹךְ הֶעָנָן וַיַּעַל אֶל-הָהָר וַיְהִי מֹשֶׁה בָּהָר אַרְבָּעִים יוֹם וְאַרְבָּעִים לָיְלָה. </a:t>
                      </a:r>
                      <a:endParaRPr lang="en-US" sz="2400" dirty="0" smtClean="0">
                        <a:cs typeface="David" pitchFamily="34" charset="-79"/>
                      </a:endParaRPr>
                    </a:p>
                    <a:p>
                      <a:pPr algn="r" rtl="1"/>
                      <a:endParaRPr lang="he-IL" dirty="0"/>
                    </a:p>
                  </a:txBody>
                  <a:tcPr/>
                </a:tc>
              </a:tr>
              <a:tr h="1544704">
                <a:tc>
                  <a:txBody>
                    <a:bodyPr/>
                    <a:lstStyle/>
                    <a:p>
                      <a:pPr algn="r" rtl="1"/>
                      <a:endParaRPr lang="he-IL" dirty="0"/>
                    </a:p>
                  </a:txBody>
                  <a:tcPr/>
                </a:tc>
                <a:tc vMerge="1">
                  <a:txBody>
                    <a:bodyPr/>
                    <a:lstStyle/>
                    <a:p>
                      <a:pPr algn="r" rtl="1"/>
                      <a:endParaRPr lang="he-IL" dirty="0"/>
                    </a:p>
                  </a:txBody>
                  <a:tcPr/>
                </a:tc>
              </a:tr>
            </a:tbl>
          </a:graphicData>
        </a:graphic>
      </p:graphicFrame>
      <p:graphicFrame>
        <p:nvGraphicFramePr>
          <p:cNvPr id="5" name="Table 4"/>
          <p:cNvGraphicFramePr>
            <a:graphicFrameLocks noGrp="1"/>
          </p:cNvGraphicFramePr>
          <p:nvPr>
            <p:extLst>
              <p:ext uri="{D42A27DB-BD31-4B8C-83A1-F6EECF244321}">
                <p14:modId xmlns:p14="http://schemas.microsoft.com/office/powerpoint/2010/main" val="3063125245"/>
              </p:ext>
            </p:extLst>
          </p:nvPr>
        </p:nvGraphicFramePr>
        <p:xfrm>
          <a:off x="4572001" y="4191000"/>
          <a:ext cx="3906078" cy="2194560"/>
        </p:xfrm>
        <a:graphic>
          <a:graphicData uri="http://schemas.openxmlformats.org/drawingml/2006/table">
            <a:tbl>
              <a:tblPr rtl="1" firstRow="1" bandRow="1">
                <a:tableStyleId>{5C22544A-7EE6-4342-B048-85BDC9FD1C3A}</a:tableStyleId>
              </a:tblPr>
              <a:tblGrid>
                <a:gridCol w="3906078"/>
              </a:tblGrid>
              <a:tr h="9906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2400" dirty="0" smtClean="0">
                          <a:solidFill>
                            <a:schemeClr val="accent2"/>
                          </a:solidFill>
                        </a:rPr>
                        <a:t>Where is the corresponding pasuk in this section?</a:t>
                      </a:r>
                      <a:endParaRPr lang="he-IL" sz="2400" dirty="0" smtClean="0">
                        <a:solidFill>
                          <a:schemeClr val="accent2"/>
                        </a:solidFill>
                      </a:endParaRPr>
                    </a:p>
                    <a:p>
                      <a:pPr algn="r" rtl="1"/>
                      <a:r>
                        <a:rPr lang="he-IL" sz="2400" b="1" dirty="0" smtClean="0">
                          <a:solidFill>
                            <a:schemeClr val="tx1"/>
                          </a:solidFill>
                          <a:latin typeface="David" pitchFamily="34" charset="-79"/>
                          <a:cs typeface="David" pitchFamily="34" charset="-79"/>
                        </a:rPr>
                        <a:t>ויקרא א</a:t>
                      </a:r>
                    </a:p>
                    <a:p>
                      <a:pPr algn="r" rtl="1"/>
                      <a:r>
                        <a:rPr lang="he-IL" sz="2400" b="1" dirty="0" smtClean="0">
                          <a:solidFill>
                            <a:schemeClr val="tx1"/>
                          </a:solidFill>
                          <a:latin typeface="David" pitchFamily="34" charset="-79"/>
                          <a:cs typeface="David" pitchFamily="34" charset="-79"/>
                        </a:rPr>
                        <a:t>א </a:t>
                      </a:r>
                      <a:r>
                        <a:rPr lang="he-IL" sz="2400" b="1" dirty="0" smtClean="0">
                          <a:solidFill>
                            <a:schemeClr val="accent2"/>
                          </a:solidFill>
                          <a:latin typeface="David" pitchFamily="34" charset="-79"/>
                          <a:cs typeface="David" pitchFamily="34" charset="-79"/>
                        </a:rPr>
                        <a:t>וַיִּקְרָא</a:t>
                      </a:r>
                      <a:r>
                        <a:rPr lang="he-IL" sz="2400" b="0" dirty="0" smtClean="0">
                          <a:solidFill>
                            <a:schemeClr val="accent2"/>
                          </a:solidFill>
                          <a:latin typeface="David" pitchFamily="34" charset="-79"/>
                          <a:cs typeface="David" pitchFamily="34" charset="-79"/>
                        </a:rPr>
                        <a:t> </a:t>
                      </a:r>
                      <a:r>
                        <a:rPr lang="he-IL" sz="2400" b="0" dirty="0" smtClean="0">
                          <a:solidFill>
                            <a:schemeClr val="tx1"/>
                          </a:solidFill>
                          <a:latin typeface="David" pitchFamily="34" charset="-79"/>
                          <a:cs typeface="David" pitchFamily="34" charset="-79"/>
                        </a:rPr>
                        <a:t>אֶל-מֹשֶׁה וַיְדַבֵּר יְהוָה אֵלָיו מֵאֹהֶל מוֹעֵד לֵאמֹר.</a:t>
                      </a:r>
                    </a:p>
                    <a:p>
                      <a:pPr rtl="1"/>
                      <a:endParaRPr lang="he-IL"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bl>
          </a:graphicData>
        </a:graphic>
      </p:graphicFrame>
    </p:spTree>
    <p:extLst>
      <p:ext uri="{BB962C8B-B14F-4D97-AF65-F5344CB8AC3E}">
        <p14:creationId xmlns:p14="http://schemas.microsoft.com/office/powerpoint/2010/main" val="42143108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up)">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nodePh="1">
                                  <p:stCondLst>
                                    <p:cond delay="0"/>
                                  </p:stCondLst>
                                  <p:endCondLst>
                                    <p:cond evt="begin" delay="0">
                                      <p:tn val="10"/>
                                    </p:cond>
                                  </p:end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1000"/>
                                        <p:tgtEl>
                                          <p:spTgt spid="3">
                                            <p:txEl>
                                              <p:pRg st="0" end="0"/>
                                            </p:txEl>
                                          </p:spTgt>
                                        </p:tgtEl>
                                      </p:cBhvr>
                                    </p:animEffect>
                                    <p:anim calcmode="lin" valueType="num">
                                      <p:cBhvr>
                                        <p:cTn id="13"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5"/>
                                        </p:tgtEl>
                                        <p:attrNameLst>
                                          <p:attrName>style.visibility</p:attrName>
                                        </p:attrNameLst>
                                      </p:cBhvr>
                                      <p:to>
                                        <p:strVal val="visible"/>
                                      </p:to>
                                    </p:set>
                                    <p:animEffect transition="in" filter="fade">
                                      <p:cBhvr>
                                        <p:cTn id="19" dur="1000"/>
                                        <p:tgtEl>
                                          <p:spTgt spid="5"/>
                                        </p:tgtEl>
                                      </p:cBhvr>
                                    </p:animEffect>
                                    <p:anim calcmode="lin" valueType="num">
                                      <p:cBhvr>
                                        <p:cTn id="20" dur="1000" fill="hold"/>
                                        <p:tgtEl>
                                          <p:spTgt spid="5"/>
                                        </p:tgtEl>
                                        <p:attrNameLst>
                                          <p:attrName>ppt_x</p:attrName>
                                        </p:attrNameLst>
                                      </p:cBhvr>
                                      <p:tavLst>
                                        <p:tav tm="0">
                                          <p:val>
                                            <p:strVal val="#ppt_x"/>
                                          </p:val>
                                        </p:tav>
                                        <p:tav tm="100000">
                                          <p:val>
                                            <p:strVal val="#ppt_x"/>
                                          </p:val>
                                        </p:tav>
                                      </p:tavLst>
                                    </p:anim>
                                    <p:anim calcmode="lin" valueType="num">
                                      <p:cBhvr>
                                        <p:cTn id="21"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5400" b="1" dirty="0" smtClean="0">
                <a:solidFill>
                  <a:schemeClr val="accent1"/>
                </a:solidFill>
                <a:effectLst>
                  <a:outerShdw blurRad="38100" dist="38100" dir="2700000" algn="tl">
                    <a:srgbClr val="000000">
                      <a:alpha val="43137"/>
                    </a:srgbClr>
                  </a:outerShdw>
                </a:effectLst>
              </a:rPr>
              <a:t>The Last Pesukim of Shemot</a:t>
            </a:r>
            <a:endParaRPr lang="he-IL" sz="5400" b="1" dirty="0">
              <a:solidFill>
                <a:schemeClr val="accent1"/>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3505200" y="1600200"/>
            <a:ext cx="5181600" cy="4525963"/>
          </a:xfrm>
        </p:spPr>
        <p:txBody>
          <a:bodyPr>
            <a:normAutofit fontScale="85000" lnSpcReduction="20000"/>
          </a:bodyPr>
          <a:lstStyle/>
          <a:p>
            <a:pPr marL="0" indent="0" algn="r" rtl="1">
              <a:buNone/>
            </a:pPr>
            <a:r>
              <a:rPr lang="he-IL" b="1" dirty="0" smtClean="0">
                <a:solidFill>
                  <a:schemeClr val="accent4"/>
                </a:solidFill>
                <a:latin typeface="David" pitchFamily="34" charset="-79"/>
                <a:cs typeface="David" pitchFamily="34" charset="-79"/>
              </a:rPr>
              <a:t>לד</a:t>
            </a:r>
            <a:r>
              <a:rPr lang="he-IL" dirty="0" smtClean="0">
                <a:solidFill>
                  <a:schemeClr val="accent4"/>
                </a:solidFill>
                <a:latin typeface="David" pitchFamily="34" charset="-79"/>
                <a:cs typeface="David" pitchFamily="34" charset="-79"/>
              </a:rPr>
              <a:t> </a:t>
            </a:r>
            <a:r>
              <a:rPr lang="he-IL" dirty="0">
                <a:solidFill>
                  <a:schemeClr val="accent4"/>
                </a:solidFill>
                <a:latin typeface="David" pitchFamily="34" charset="-79"/>
                <a:cs typeface="David" pitchFamily="34" charset="-79"/>
              </a:rPr>
              <a:t>וַיְכַס הֶעָנָן אֶת-אֹהֶל מוֹעֵד וּכְבוֹד יְהוָה מָלֵא אֶת-הַמִּשְׁכָּן. </a:t>
            </a:r>
            <a:endParaRPr lang="he-IL" dirty="0" smtClean="0">
              <a:solidFill>
                <a:schemeClr val="accent4"/>
              </a:solidFill>
              <a:latin typeface="David" pitchFamily="34" charset="-79"/>
              <a:cs typeface="David" pitchFamily="34" charset="-79"/>
            </a:endParaRPr>
          </a:p>
          <a:p>
            <a:pPr marL="0" indent="0" algn="r" rtl="1">
              <a:buNone/>
            </a:pPr>
            <a:r>
              <a:rPr lang="he-IL" b="1" dirty="0" smtClean="0">
                <a:solidFill>
                  <a:schemeClr val="accent4"/>
                </a:solidFill>
                <a:latin typeface="David" pitchFamily="34" charset="-79"/>
                <a:cs typeface="David" pitchFamily="34" charset="-79"/>
              </a:rPr>
              <a:t>לה</a:t>
            </a:r>
            <a:r>
              <a:rPr lang="he-IL" dirty="0" smtClean="0">
                <a:solidFill>
                  <a:schemeClr val="accent4"/>
                </a:solidFill>
                <a:latin typeface="David" pitchFamily="34" charset="-79"/>
                <a:cs typeface="David" pitchFamily="34" charset="-79"/>
              </a:rPr>
              <a:t> </a:t>
            </a:r>
            <a:r>
              <a:rPr lang="he-IL" dirty="0">
                <a:solidFill>
                  <a:schemeClr val="accent4"/>
                </a:solidFill>
                <a:latin typeface="David" pitchFamily="34" charset="-79"/>
                <a:cs typeface="David" pitchFamily="34" charset="-79"/>
              </a:rPr>
              <a:t>וְלֹא-יָכֹל מֹשֶׁה לָבוֹא אֶל-אֹהֶל מוֹעֵד כִּי-שָׁכַן עָלָיו הֶעָנָן וּכְבוֹד יְהוָה מָלֵא אֶת-הַמִּשְׁכָּן. </a:t>
            </a:r>
            <a:endParaRPr lang="en-US" dirty="0">
              <a:solidFill>
                <a:schemeClr val="accent4"/>
              </a:solidFill>
              <a:latin typeface="David" pitchFamily="34" charset="-79"/>
              <a:cs typeface="David" pitchFamily="34" charset="-79"/>
            </a:endParaRPr>
          </a:p>
          <a:p>
            <a:pPr marL="0" indent="0" algn="r" rtl="1">
              <a:buNone/>
            </a:pPr>
            <a:r>
              <a:rPr lang="he-IL" b="1" dirty="0" smtClean="0">
                <a:solidFill>
                  <a:schemeClr val="accent3"/>
                </a:solidFill>
                <a:latin typeface="David" pitchFamily="34" charset="-79"/>
                <a:cs typeface="David" pitchFamily="34" charset="-79"/>
              </a:rPr>
              <a:t>לו</a:t>
            </a:r>
            <a:r>
              <a:rPr lang="he-IL" dirty="0" smtClean="0">
                <a:solidFill>
                  <a:schemeClr val="accent3"/>
                </a:solidFill>
                <a:latin typeface="David" pitchFamily="34" charset="-79"/>
                <a:cs typeface="David" pitchFamily="34" charset="-79"/>
              </a:rPr>
              <a:t> </a:t>
            </a:r>
            <a:r>
              <a:rPr lang="he-IL" dirty="0">
                <a:solidFill>
                  <a:schemeClr val="accent3"/>
                </a:solidFill>
                <a:latin typeface="David" pitchFamily="34" charset="-79"/>
                <a:cs typeface="David" pitchFamily="34" charset="-79"/>
              </a:rPr>
              <a:t>וּבְהֵעָלוֹת הֶעָנָן מֵעַל הַמִּשְׁכָּן יִסְעוּ בְּנֵי יִשְׂרָאֵל בְּכֹל מַסְעֵיהֶם. </a:t>
            </a:r>
            <a:endParaRPr lang="he-IL" dirty="0" smtClean="0">
              <a:solidFill>
                <a:schemeClr val="accent3"/>
              </a:solidFill>
              <a:latin typeface="David" pitchFamily="34" charset="-79"/>
              <a:cs typeface="David" pitchFamily="34" charset="-79"/>
            </a:endParaRPr>
          </a:p>
          <a:p>
            <a:pPr marL="0" indent="0" algn="r" rtl="1">
              <a:buNone/>
            </a:pPr>
            <a:r>
              <a:rPr lang="he-IL" b="1" dirty="0" smtClean="0">
                <a:solidFill>
                  <a:schemeClr val="accent3"/>
                </a:solidFill>
                <a:latin typeface="David" pitchFamily="34" charset="-79"/>
                <a:cs typeface="David" pitchFamily="34" charset="-79"/>
              </a:rPr>
              <a:t>לז</a:t>
            </a:r>
            <a:r>
              <a:rPr lang="he-IL" dirty="0" smtClean="0">
                <a:solidFill>
                  <a:schemeClr val="accent3"/>
                </a:solidFill>
                <a:latin typeface="David" pitchFamily="34" charset="-79"/>
                <a:cs typeface="David" pitchFamily="34" charset="-79"/>
              </a:rPr>
              <a:t> </a:t>
            </a:r>
            <a:r>
              <a:rPr lang="he-IL" dirty="0">
                <a:solidFill>
                  <a:schemeClr val="accent3"/>
                </a:solidFill>
                <a:latin typeface="David" pitchFamily="34" charset="-79"/>
                <a:cs typeface="David" pitchFamily="34" charset="-79"/>
              </a:rPr>
              <a:t>וְאִם-לֹא יֵעָלֶה הֶעָנָן וְלֹא יִסְעוּ עַד-יוֹם הֵעָלֹתוֹ. </a:t>
            </a:r>
            <a:endParaRPr lang="he-IL" dirty="0" smtClean="0">
              <a:solidFill>
                <a:schemeClr val="accent3"/>
              </a:solidFill>
              <a:latin typeface="David" pitchFamily="34" charset="-79"/>
              <a:cs typeface="David" pitchFamily="34" charset="-79"/>
            </a:endParaRPr>
          </a:p>
          <a:p>
            <a:pPr marL="0" indent="0" algn="r" rtl="1">
              <a:buNone/>
            </a:pPr>
            <a:r>
              <a:rPr lang="he-IL" b="1" dirty="0" smtClean="0">
                <a:solidFill>
                  <a:schemeClr val="accent3"/>
                </a:solidFill>
                <a:latin typeface="David" pitchFamily="34" charset="-79"/>
                <a:cs typeface="David" pitchFamily="34" charset="-79"/>
              </a:rPr>
              <a:t>לח</a:t>
            </a:r>
            <a:r>
              <a:rPr lang="he-IL" dirty="0" smtClean="0">
                <a:solidFill>
                  <a:schemeClr val="accent3"/>
                </a:solidFill>
                <a:latin typeface="David" pitchFamily="34" charset="-79"/>
                <a:cs typeface="David" pitchFamily="34" charset="-79"/>
              </a:rPr>
              <a:t> </a:t>
            </a:r>
            <a:r>
              <a:rPr lang="he-IL" dirty="0">
                <a:solidFill>
                  <a:schemeClr val="accent3"/>
                </a:solidFill>
                <a:latin typeface="David" pitchFamily="34" charset="-79"/>
                <a:cs typeface="David" pitchFamily="34" charset="-79"/>
              </a:rPr>
              <a:t>כִּי עֲנַן יְהוָה עַל-הַמִּשְׁכָּן יוֹמָם וְאֵשׁ תִּהְיֶה לַיְלָה בּוֹ לְעֵינֵי כָל-בֵּית-יִשְׂרָאֵל בְּכָל-מַסְעֵיהֶם.  </a:t>
            </a:r>
            <a:endParaRPr lang="en-US" dirty="0">
              <a:solidFill>
                <a:schemeClr val="accent3"/>
              </a:solidFill>
              <a:latin typeface="David" pitchFamily="34" charset="-79"/>
              <a:cs typeface="David" pitchFamily="34" charset="-79"/>
            </a:endParaRPr>
          </a:p>
          <a:p>
            <a:pPr marL="0" indent="0">
              <a:buNone/>
            </a:pPr>
            <a:endParaRPr lang="he-IL" dirty="0"/>
          </a:p>
        </p:txBody>
      </p:sp>
      <p:sp>
        <p:nvSpPr>
          <p:cNvPr id="4" name="Left Arrow 3"/>
          <p:cNvSpPr/>
          <p:nvPr/>
        </p:nvSpPr>
        <p:spPr>
          <a:xfrm>
            <a:off x="2362200" y="2209800"/>
            <a:ext cx="1219200" cy="457200"/>
          </a:xfrm>
          <a:prstGeom prst="leftArrow">
            <a:avLst/>
          </a:prstGeom>
        </p:spPr>
        <p:style>
          <a:lnRef idx="0">
            <a:schemeClr val="accent4"/>
          </a:lnRef>
          <a:fillRef idx="3">
            <a:schemeClr val="accent4"/>
          </a:fillRef>
          <a:effectRef idx="3">
            <a:schemeClr val="accent4"/>
          </a:effectRef>
          <a:fontRef idx="minor">
            <a:schemeClr val="lt1"/>
          </a:fontRef>
        </p:style>
        <p:txBody>
          <a:bodyPr rtlCol="1" anchor="ctr"/>
          <a:lstStyle/>
          <a:p>
            <a:pPr algn="ctr"/>
            <a:endParaRPr lang="he-IL"/>
          </a:p>
        </p:txBody>
      </p:sp>
      <p:sp>
        <p:nvSpPr>
          <p:cNvPr id="5" name="Rectangle 4"/>
          <p:cNvSpPr/>
          <p:nvPr/>
        </p:nvSpPr>
        <p:spPr>
          <a:xfrm>
            <a:off x="381000" y="1981200"/>
            <a:ext cx="1755609" cy="923330"/>
          </a:xfrm>
          <a:prstGeom prst="rect">
            <a:avLst/>
          </a:prstGeom>
          <a:noFill/>
        </p:spPr>
        <p:txBody>
          <a:bodyPr wrap="none" lIns="91440" tIns="45720" rIns="91440" bIns="45720">
            <a:spAutoFit/>
            <a:scene3d>
              <a:camera prst="orthographicFront">
                <a:rot lat="0" lon="0" rev="0"/>
              </a:camera>
              <a:lightRig rig="glow" dir="t">
                <a:rot lat="0" lon="0" rev="3600000"/>
              </a:lightRig>
            </a:scene3d>
            <a:sp3d prstMaterial="softEdge">
              <a:bevelT w="29210" h="16510"/>
              <a:contourClr>
                <a:schemeClr val="accent4">
                  <a:alpha val="95000"/>
                </a:schemeClr>
              </a:contourClr>
            </a:sp3d>
          </a:bodyPr>
          <a:lstStyle/>
          <a:p>
            <a:pPr algn="ctr"/>
            <a:r>
              <a:rPr lang="he-IL" sz="5400" b="1" dirty="0" smtClean="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88000" dist="50800" dir="5040000" algn="tl">
                    <a:schemeClr val="accent4">
                      <a:tint val="80000"/>
                      <a:satMod val="250000"/>
                      <a:alpha val="45000"/>
                    </a:schemeClr>
                  </a:outerShdw>
                </a:effectLst>
              </a:rPr>
              <a:t>ויקרא</a:t>
            </a:r>
            <a:endParaRPr lang="en-US" sz="5400" b="1" dirty="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88000" dist="50800" dir="5040000" algn="tl">
                  <a:schemeClr val="accent4">
                    <a:tint val="80000"/>
                    <a:satMod val="250000"/>
                    <a:alpha val="45000"/>
                  </a:schemeClr>
                </a:outerShdw>
              </a:effectLst>
            </a:endParaRPr>
          </a:p>
        </p:txBody>
      </p:sp>
      <p:sp>
        <p:nvSpPr>
          <p:cNvPr id="7" name="Left Arrow 6"/>
          <p:cNvSpPr/>
          <p:nvPr/>
        </p:nvSpPr>
        <p:spPr>
          <a:xfrm>
            <a:off x="2362200" y="4419600"/>
            <a:ext cx="1219200" cy="457200"/>
          </a:xfrm>
          <a:prstGeom prst="leftArrow">
            <a:avLst/>
          </a:prstGeom>
        </p:spPr>
        <p:style>
          <a:lnRef idx="0">
            <a:schemeClr val="accent3"/>
          </a:lnRef>
          <a:fillRef idx="3">
            <a:schemeClr val="accent3"/>
          </a:fillRef>
          <a:effectRef idx="3">
            <a:schemeClr val="accent3"/>
          </a:effectRef>
          <a:fontRef idx="minor">
            <a:schemeClr val="lt1"/>
          </a:fontRef>
        </p:style>
        <p:txBody>
          <a:bodyPr rtlCol="1" anchor="ctr"/>
          <a:lstStyle/>
          <a:p>
            <a:pPr algn="ctr"/>
            <a:endParaRPr lang="he-IL"/>
          </a:p>
        </p:txBody>
      </p:sp>
      <p:sp>
        <p:nvSpPr>
          <p:cNvPr id="8" name="Rectangle 7"/>
          <p:cNvSpPr/>
          <p:nvPr/>
        </p:nvSpPr>
        <p:spPr>
          <a:xfrm>
            <a:off x="178220" y="4186535"/>
            <a:ext cx="2161169" cy="923330"/>
          </a:xfrm>
          <a:prstGeom prst="rect">
            <a:avLst/>
          </a:prstGeom>
          <a:noFill/>
        </p:spPr>
        <p:txBody>
          <a:bodyPr wrap="none" lIns="91440" tIns="45720" rIns="91440" bIns="45720">
            <a:spAutoFit/>
          </a:bodyPr>
          <a:lstStyle/>
          <a:p>
            <a:pPr algn="ctr"/>
            <a:r>
              <a:rPr lang="he-IL" sz="5400" b="1" dirty="0" smtClean="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rPr>
              <a:t>במדבר</a:t>
            </a:r>
            <a:endParaRPr lang="en-US" sz="5400" b="1" dirty="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endParaRPr>
          </a:p>
        </p:txBody>
      </p:sp>
    </p:spTree>
    <p:extLst>
      <p:ext uri="{BB962C8B-B14F-4D97-AF65-F5344CB8AC3E}">
        <p14:creationId xmlns:p14="http://schemas.microsoft.com/office/powerpoint/2010/main" val="10175007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2"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righ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2"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righ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2"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wipe(right)">
                                      <p:cBhvr>
                                        <p:cTn id="17" dur="500"/>
                                        <p:tgtEl>
                                          <p:spTgt spid="4"/>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2" fill="hold" grpId="0" nodeType="clickEffect">
                                  <p:stCondLst>
                                    <p:cond delay="0"/>
                                  </p:stCondLst>
                                  <p:childTnLst>
                                    <p:set>
                                      <p:cBhvr>
                                        <p:cTn id="21" dur="1" fill="hold">
                                          <p:stCondLst>
                                            <p:cond delay="0"/>
                                          </p:stCondLst>
                                        </p:cTn>
                                        <p:tgtEl>
                                          <p:spTgt spid="5"/>
                                        </p:tgtEl>
                                        <p:attrNameLst>
                                          <p:attrName>style.visibility</p:attrName>
                                        </p:attrNameLst>
                                      </p:cBhvr>
                                      <p:to>
                                        <p:strVal val="visible"/>
                                      </p:to>
                                    </p:set>
                                    <p:animEffect transition="in" filter="wipe(right)">
                                      <p:cBhvr>
                                        <p:cTn id="22" dur="500"/>
                                        <p:tgtEl>
                                          <p:spTgt spid="5"/>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2" fill="hold" grpId="0" nodeType="clickEffect">
                                  <p:stCondLst>
                                    <p:cond delay="0"/>
                                  </p:stCondLst>
                                  <p:childTnLst>
                                    <p:set>
                                      <p:cBhvr>
                                        <p:cTn id="26" dur="1" fill="hold">
                                          <p:stCondLst>
                                            <p:cond delay="0"/>
                                          </p:stCondLst>
                                        </p:cTn>
                                        <p:tgtEl>
                                          <p:spTgt spid="3">
                                            <p:txEl>
                                              <p:pRg st="2" end="2"/>
                                            </p:txEl>
                                          </p:spTgt>
                                        </p:tgtEl>
                                        <p:attrNameLst>
                                          <p:attrName>style.visibility</p:attrName>
                                        </p:attrNameLst>
                                      </p:cBhvr>
                                      <p:to>
                                        <p:strVal val="visible"/>
                                      </p:to>
                                    </p:set>
                                    <p:animEffect transition="in" filter="wipe(right)">
                                      <p:cBhvr>
                                        <p:cTn id="27" dur="500"/>
                                        <p:tgtEl>
                                          <p:spTgt spid="3">
                                            <p:txEl>
                                              <p:pRg st="2" end="2"/>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2" fill="hold" grpId="0" nodeType="clickEffect">
                                  <p:stCondLst>
                                    <p:cond delay="0"/>
                                  </p:stCondLst>
                                  <p:childTnLst>
                                    <p:set>
                                      <p:cBhvr>
                                        <p:cTn id="31" dur="1" fill="hold">
                                          <p:stCondLst>
                                            <p:cond delay="0"/>
                                          </p:stCondLst>
                                        </p:cTn>
                                        <p:tgtEl>
                                          <p:spTgt spid="3">
                                            <p:txEl>
                                              <p:pRg st="3" end="3"/>
                                            </p:txEl>
                                          </p:spTgt>
                                        </p:tgtEl>
                                        <p:attrNameLst>
                                          <p:attrName>style.visibility</p:attrName>
                                        </p:attrNameLst>
                                      </p:cBhvr>
                                      <p:to>
                                        <p:strVal val="visible"/>
                                      </p:to>
                                    </p:set>
                                    <p:animEffect transition="in" filter="wipe(right)">
                                      <p:cBhvr>
                                        <p:cTn id="32" dur="500"/>
                                        <p:tgtEl>
                                          <p:spTgt spid="3">
                                            <p:txEl>
                                              <p:pRg st="3" end="3"/>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2"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Effect transition="in" filter="wipe(right)">
                                      <p:cBhvr>
                                        <p:cTn id="37" dur="500"/>
                                        <p:tgtEl>
                                          <p:spTgt spid="3">
                                            <p:txEl>
                                              <p:pRg st="4" end="4"/>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2" fill="hold" grpId="0" nodeType="clickEffect">
                                  <p:stCondLst>
                                    <p:cond delay="0"/>
                                  </p:stCondLst>
                                  <p:childTnLst>
                                    <p:set>
                                      <p:cBhvr>
                                        <p:cTn id="41" dur="1" fill="hold">
                                          <p:stCondLst>
                                            <p:cond delay="0"/>
                                          </p:stCondLst>
                                        </p:cTn>
                                        <p:tgtEl>
                                          <p:spTgt spid="7"/>
                                        </p:tgtEl>
                                        <p:attrNameLst>
                                          <p:attrName>style.visibility</p:attrName>
                                        </p:attrNameLst>
                                      </p:cBhvr>
                                      <p:to>
                                        <p:strVal val="visible"/>
                                      </p:to>
                                    </p:set>
                                    <p:animEffect transition="in" filter="wipe(right)">
                                      <p:cBhvr>
                                        <p:cTn id="42" dur="500"/>
                                        <p:tgtEl>
                                          <p:spTgt spid="7"/>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2" fill="hold" grpId="0" nodeType="clickEffect">
                                  <p:stCondLst>
                                    <p:cond delay="0"/>
                                  </p:stCondLst>
                                  <p:childTnLst>
                                    <p:set>
                                      <p:cBhvr>
                                        <p:cTn id="46" dur="1" fill="hold">
                                          <p:stCondLst>
                                            <p:cond delay="0"/>
                                          </p:stCondLst>
                                        </p:cTn>
                                        <p:tgtEl>
                                          <p:spTgt spid="8"/>
                                        </p:tgtEl>
                                        <p:attrNameLst>
                                          <p:attrName>style.visibility</p:attrName>
                                        </p:attrNameLst>
                                      </p:cBhvr>
                                      <p:to>
                                        <p:strVal val="visible"/>
                                      </p:to>
                                    </p:set>
                                    <p:animEffect transition="in" filter="wipe(right)">
                                      <p:cBhvr>
                                        <p:cTn id="4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4" grpId="0" animBg="1"/>
      <p:bldP spid="5" grpId="0"/>
      <p:bldP spid="7" grpId="0" animBg="1"/>
      <p:bldP spid="8"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GB" sz="4800" b="1" dirty="0" smtClean="0">
                <a:solidFill>
                  <a:schemeClr val="accent1"/>
                </a:solidFill>
                <a:effectLst>
                  <a:outerShdw blurRad="38100" dist="38100" dir="2700000" algn="tl">
                    <a:srgbClr val="000000">
                      <a:alpha val="43137"/>
                    </a:srgbClr>
                  </a:outerShdw>
                </a:effectLst>
              </a:rPr>
              <a:t>The Connection to Bamidbar</a:t>
            </a:r>
            <a:endParaRPr lang="he-IL" sz="4800" b="1" dirty="0">
              <a:solidFill>
                <a:schemeClr val="accent1"/>
              </a:solidFill>
              <a:effectLst>
                <a:outerShdw blurRad="38100" dist="38100" dir="2700000" algn="tl">
                  <a:srgbClr val="000000">
                    <a:alpha val="43137"/>
                  </a:srgbClr>
                </a:outerShdw>
              </a:effectLst>
            </a:endParaRPr>
          </a:p>
        </p:txBody>
      </p:sp>
      <p:graphicFrame>
        <p:nvGraphicFramePr>
          <p:cNvPr id="4" name="Table 3"/>
          <p:cNvGraphicFramePr>
            <a:graphicFrameLocks noGrp="1"/>
          </p:cNvGraphicFramePr>
          <p:nvPr>
            <p:extLst>
              <p:ext uri="{D42A27DB-BD31-4B8C-83A1-F6EECF244321}">
                <p14:modId xmlns:p14="http://schemas.microsoft.com/office/powerpoint/2010/main" val="2453287137"/>
              </p:ext>
            </p:extLst>
          </p:nvPr>
        </p:nvGraphicFramePr>
        <p:xfrm>
          <a:off x="381000" y="1371600"/>
          <a:ext cx="8398566" cy="4754880"/>
        </p:xfrm>
        <a:graphic>
          <a:graphicData uri="http://schemas.openxmlformats.org/drawingml/2006/table">
            <a:tbl>
              <a:tblPr rtl="1" firstRow="1" bandRow="1">
                <a:tableStyleId>{5C22544A-7EE6-4342-B048-85BDC9FD1C3A}</a:tableStyleId>
              </a:tblPr>
              <a:tblGrid>
                <a:gridCol w="2744740"/>
                <a:gridCol w="5653826"/>
              </a:tblGrid>
              <a:tr h="370840">
                <a:tc>
                  <a:txBody>
                    <a:bodyPr/>
                    <a:lstStyle/>
                    <a:p>
                      <a:pPr algn="r" rtl="1"/>
                      <a:r>
                        <a:rPr lang="he-IL" sz="2000" dirty="0" smtClean="0">
                          <a:latin typeface="David" pitchFamily="34" charset="-79"/>
                          <a:cs typeface="David" pitchFamily="34" charset="-79"/>
                        </a:rPr>
                        <a:t>שמות מ</a:t>
                      </a:r>
                      <a:endParaRPr lang="he-IL" sz="2000" dirty="0">
                        <a:latin typeface="David" pitchFamily="34" charset="-79"/>
                        <a:cs typeface="David" pitchFamily="34" charset="-79"/>
                      </a:endParaRPr>
                    </a:p>
                  </a:txBody>
                  <a:tcPr/>
                </a:tc>
                <a:tc>
                  <a:txBody>
                    <a:bodyPr/>
                    <a:lstStyle/>
                    <a:p>
                      <a:pPr algn="r" rtl="1"/>
                      <a:r>
                        <a:rPr lang="he-IL" sz="2000" dirty="0" smtClean="0">
                          <a:latin typeface="David" pitchFamily="34" charset="-79"/>
                          <a:cs typeface="David" pitchFamily="34" charset="-79"/>
                        </a:rPr>
                        <a:t>במדבר ט</a:t>
                      </a:r>
                      <a:endParaRPr lang="he-IL" sz="2000" dirty="0">
                        <a:latin typeface="David" pitchFamily="34" charset="-79"/>
                        <a:cs typeface="David" pitchFamily="34" charset="-79"/>
                      </a:endParaRPr>
                    </a:p>
                  </a:txBody>
                  <a:tcPr/>
                </a:tc>
              </a:tr>
              <a:tr h="370840">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he-IL" sz="2000" b="1" dirty="0" smtClean="0">
                          <a:effectLst/>
                          <a:latin typeface="David" pitchFamily="34" charset="-79"/>
                          <a:cs typeface="David" pitchFamily="34" charset="-79"/>
                        </a:rPr>
                        <a:t>לו</a:t>
                      </a:r>
                      <a:r>
                        <a:rPr lang="he-IL" sz="2000" dirty="0" smtClean="0">
                          <a:effectLst/>
                          <a:latin typeface="David" pitchFamily="34" charset="-79"/>
                          <a:cs typeface="David" pitchFamily="34" charset="-79"/>
                        </a:rPr>
                        <a:t> וּבְהֵעָלוֹת הֶעָנָן מֵעַל הַמִּשְׁכָּן יִסְעוּ בְּנֵי יִשְׂרָאֵל בְּכֹל מַסְעֵיהֶם. </a:t>
                      </a:r>
                    </a:p>
                    <a:p>
                      <a:pPr marL="0" marR="0" indent="0" algn="r" defTabSz="914400" rtl="1" eaLnBrk="1" fontAlgn="auto" latinLnBrk="0" hangingPunct="1">
                        <a:lnSpc>
                          <a:spcPct val="100000"/>
                        </a:lnSpc>
                        <a:spcBef>
                          <a:spcPts val="0"/>
                        </a:spcBef>
                        <a:spcAft>
                          <a:spcPts val="0"/>
                        </a:spcAft>
                        <a:buClrTx/>
                        <a:buSzTx/>
                        <a:buFontTx/>
                        <a:buNone/>
                        <a:tabLst/>
                        <a:defRPr/>
                      </a:pPr>
                      <a:r>
                        <a:rPr lang="he-IL" sz="2000" b="1" dirty="0" smtClean="0">
                          <a:effectLst/>
                          <a:latin typeface="David" pitchFamily="34" charset="-79"/>
                          <a:cs typeface="David" pitchFamily="34" charset="-79"/>
                        </a:rPr>
                        <a:t>לז</a:t>
                      </a:r>
                      <a:r>
                        <a:rPr lang="he-IL" sz="2000" dirty="0" smtClean="0">
                          <a:effectLst/>
                          <a:latin typeface="David" pitchFamily="34" charset="-79"/>
                          <a:cs typeface="David" pitchFamily="34" charset="-79"/>
                        </a:rPr>
                        <a:t> וְאִם-לֹא יֵעָלֶה הֶעָנָן וְלֹא יִסְעוּ עַד-יוֹם הֵעָלֹתוֹ. </a:t>
                      </a:r>
                    </a:p>
                    <a:p>
                      <a:pPr marL="0" marR="0" indent="0" algn="r" defTabSz="914400" rtl="1" eaLnBrk="1" fontAlgn="auto" latinLnBrk="0" hangingPunct="1">
                        <a:lnSpc>
                          <a:spcPct val="100000"/>
                        </a:lnSpc>
                        <a:spcBef>
                          <a:spcPts val="0"/>
                        </a:spcBef>
                        <a:spcAft>
                          <a:spcPts val="0"/>
                        </a:spcAft>
                        <a:buClrTx/>
                        <a:buSzTx/>
                        <a:buFontTx/>
                        <a:buNone/>
                        <a:tabLst/>
                        <a:defRPr/>
                      </a:pPr>
                      <a:r>
                        <a:rPr lang="he-IL" sz="2000" b="1" dirty="0" smtClean="0">
                          <a:effectLst/>
                          <a:latin typeface="David" pitchFamily="34" charset="-79"/>
                          <a:cs typeface="David" pitchFamily="34" charset="-79"/>
                        </a:rPr>
                        <a:t>לח</a:t>
                      </a:r>
                      <a:r>
                        <a:rPr lang="he-IL" sz="2000" dirty="0" smtClean="0">
                          <a:effectLst/>
                          <a:latin typeface="David" pitchFamily="34" charset="-79"/>
                          <a:cs typeface="David" pitchFamily="34" charset="-79"/>
                        </a:rPr>
                        <a:t> כִּי עֲנַן יְהוָה עַל-הַמִּשְׁכָּן יוֹמָם וְאֵשׁ תִּהְיֶה לַיְלָה בּוֹ לְעֵינֵי כָל-בֵּית-יִשְׂרָאֵל בְּכָל-מַסְעֵיהֶם.</a:t>
                      </a:r>
                      <a:endParaRPr lang="he-IL" sz="2000" dirty="0">
                        <a:latin typeface="David" pitchFamily="34" charset="-79"/>
                        <a:cs typeface="David" pitchFamily="34" charset="-79"/>
                      </a:endParaRPr>
                    </a:p>
                  </a:txBody>
                  <a:tcPr/>
                </a:tc>
                <a:tc>
                  <a:txBody>
                    <a:bodyPr/>
                    <a:lstStyle/>
                    <a:p>
                      <a:pPr algn="r" rtl="1"/>
                      <a:r>
                        <a:rPr lang="he-IL" sz="2000" b="1" dirty="0" smtClean="0">
                          <a:effectLst/>
                          <a:latin typeface="David" pitchFamily="34" charset="-79"/>
                          <a:cs typeface="David" pitchFamily="34" charset="-79"/>
                        </a:rPr>
                        <a:t>טו</a:t>
                      </a:r>
                      <a:r>
                        <a:rPr lang="he-IL" sz="2000" dirty="0" smtClean="0">
                          <a:effectLst/>
                          <a:latin typeface="David" pitchFamily="34" charset="-79"/>
                          <a:cs typeface="David" pitchFamily="34" charset="-79"/>
                        </a:rPr>
                        <a:t> וּבְיוֹם הָקִים אֶת-הַמִּשְׁכָּן כִּסָּה הֶעָנָן אֶת-הַמִּשְׁכָּן לְאֹהֶל הָעֵדֻת וּבָעֶרֶב יִהְיֶה עַל-הַמִּשְׁכָּן כְּמַרְאֵה-אֵשׁ עַד-בֹּקֶר. </a:t>
                      </a:r>
                      <a:r>
                        <a:rPr lang="he-IL" sz="2000" b="1" dirty="0" smtClean="0">
                          <a:effectLst/>
                          <a:latin typeface="David" pitchFamily="34" charset="-79"/>
                          <a:cs typeface="David" pitchFamily="34" charset="-79"/>
                        </a:rPr>
                        <a:t>טז</a:t>
                      </a:r>
                      <a:r>
                        <a:rPr lang="he-IL" sz="2000" dirty="0" smtClean="0">
                          <a:effectLst/>
                          <a:latin typeface="David" pitchFamily="34" charset="-79"/>
                          <a:cs typeface="David" pitchFamily="34" charset="-79"/>
                        </a:rPr>
                        <a:t> כֵּן יִהְיֶה תָמִיד הֶעָנָן יְכַסֶּנּוּ וּמַרְאֵה-אֵשׁ לָיְלָה. </a:t>
                      </a:r>
                      <a:r>
                        <a:rPr lang="he-IL" sz="2000" b="1" dirty="0" smtClean="0">
                          <a:effectLst/>
                          <a:latin typeface="David" pitchFamily="34" charset="-79"/>
                          <a:cs typeface="David" pitchFamily="34" charset="-79"/>
                        </a:rPr>
                        <a:t>יז</a:t>
                      </a:r>
                      <a:r>
                        <a:rPr lang="he-IL" sz="2000" dirty="0" smtClean="0">
                          <a:effectLst/>
                          <a:latin typeface="David" pitchFamily="34" charset="-79"/>
                          <a:cs typeface="David" pitchFamily="34" charset="-79"/>
                        </a:rPr>
                        <a:t> וּלְפִי הֵעָלוֹת הֶעָנָן מֵעַל הָאֹהֶל וְאַחֲרֵי-כֵן יִסְעוּ בְּנֵי יִשְׂרָאֵל וּבִמְקוֹם אֲשֶׁר יִשְׁכָּן-שָׁם הֶעָנָן שָׁם יַחֲנוּ בְּנֵי יִשְׂרָאֵל. </a:t>
                      </a:r>
                      <a:r>
                        <a:rPr lang="he-IL" sz="2000" b="1" dirty="0" smtClean="0">
                          <a:effectLst/>
                          <a:latin typeface="David" pitchFamily="34" charset="-79"/>
                          <a:cs typeface="David" pitchFamily="34" charset="-79"/>
                        </a:rPr>
                        <a:t>יח</a:t>
                      </a:r>
                      <a:r>
                        <a:rPr lang="he-IL" sz="2000" dirty="0" smtClean="0">
                          <a:effectLst/>
                          <a:latin typeface="David" pitchFamily="34" charset="-79"/>
                          <a:cs typeface="David" pitchFamily="34" charset="-79"/>
                        </a:rPr>
                        <a:t> עַל-פִּי יְהוָה יִסְעוּ בְּנֵי יִשְׂרָאֵל וְעַל-פִּי יְהוָה יַחֲנוּ כָּל-יְמֵי אֲשֶׁר יִשְׁכֹּן הֶעָנָן עַל-הַמִּשְׁכָּן יַחֲנוּ. </a:t>
                      </a:r>
                      <a:r>
                        <a:rPr lang="he-IL" sz="2000" b="1" dirty="0" smtClean="0">
                          <a:effectLst/>
                          <a:latin typeface="David" pitchFamily="34" charset="-79"/>
                          <a:cs typeface="David" pitchFamily="34" charset="-79"/>
                        </a:rPr>
                        <a:t>יט</a:t>
                      </a:r>
                      <a:r>
                        <a:rPr lang="he-IL" sz="2000" dirty="0" smtClean="0">
                          <a:effectLst/>
                          <a:latin typeface="David" pitchFamily="34" charset="-79"/>
                          <a:cs typeface="David" pitchFamily="34" charset="-79"/>
                        </a:rPr>
                        <a:t> וּבְהַאֲרִיךְ הֶעָנָן עַל-הַמִּשְׁכָּן יָמִים רַבִּים וְשָׁמְרוּ בְנֵי-יִשְׂרָאֵל אֶת-מִשְׁמֶרֶת יְהוָה וְלֹא יִסָּעוּ. </a:t>
                      </a:r>
                      <a:r>
                        <a:rPr lang="he-IL" sz="2000" b="1" dirty="0" smtClean="0">
                          <a:effectLst/>
                          <a:latin typeface="David" pitchFamily="34" charset="-79"/>
                          <a:cs typeface="David" pitchFamily="34" charset="-79"/>
                        </a:rPr>
                        <a:t>כ</a:t>
                      </a:r>
                      <a:r>
                        <a:rPr lang="he-IL" sz="2000" dirty="0" smtClean="0">
                          <a:effectLst/>
                          <a:latin typeface="David" pitchFamily="34" charset="-79"/>
                          <a:cs typeface="David" pitchFamily="34" charset="-79"/>
                        </a:rPr>
                        <a:t> וְיֵשׁ אֲשֶׁר יִהְיֶה הֶעָנָן יָמִים מִסְפָּר עַל-הַמִּשְׁכָּן עַל-פִּי יְהוָה יַחֲנוּ וְעַל-פִּי יְהוָה יִסָּעוּ. </a:t>
                      </a:r>
                      <a:r>
                        <a:rPr lang="he-IL" sz="2000" b="1" dirty="0" smtClean="0">
                          <a:effectLst/>
                          <a:latin typeface="David" pitchFamily="34" charset="-79"/>
                          <a:cs typeface="David" pitchFamily="34" charset="-79"/>
                        </a:rPr>
                        <a:t>כא</a:t>
                      </a:r>
                      <a:r>
                        <a:rPr lang="he-IL" sz="2000" dirty="0" smtClean="0">
                          <a:effectLst/>
                          <a:latin typeface="David" pitchFamily="34" charset="-79"/>
                          <a:cs typeface="David" pitchFamily="34" charset="-79"/>
                        </a:rPr>
                        <a:t> וְיֵשׁ אֲשֶׁר-יִהְיֶה הֶעָנָן מֵעֶרֶב עַד-בֹּקֶר וְנַעֲלָה הֶעָנָן בַּבֹּקֶר וְנָסָעוּ אוֹ יוֹמָם וָלַיְלָה וְנַעֲלָה הֶעָנָן וְנָסָעוּ. </a:t>
                      </a:r>
                      <a:r>
                        <a:rPr lang="he-IL" sz="2000" b="1" dirty="0" smtClean="0">
                          <a:effectLst/>
                          <a:latin typeface="David" pitchFamily="34" charset="-79"/>
                          <a:cs typeface="David" pitchFamily="34" charset="-79"/>
                        </a:rPr>
                        <a:t>כב</a:t>
                      </a:r>
                      <a:r>
                        <a:rPr lang="he-IL" sz="2000" dirty="0" smtClean="0">
                          <a:effectLst/>
                          <a:latin typeface="David" pitchFamily="34" charset="-79"/>
                          <a:cs typeface="David" pitchFamily="34" charset="-79"/>
                        </a:rPr>
                        <a:t> אוֹ-יֹמַיִם אוֹ-חֹדֶשׁ אוֹ-יָמִים בְּהַאֲרִיךְ הֶעָנָן עַל-הַמִּשְׁכָּן לִשְׁכֹּן עָלָיו יַחֲנוּ בְנֵי-יִשְׂרָאֵל וְלֹא יִסָּעוּ וּבְהֵעָלֹתוֹ יִסָּעוּ. </a:t>
                      </a:r>
                      <a:r>
                        <a:rPr lang="he-IL" sz="2000" b="1" dirty="0" smtClean="0">
                          <a:effectLst/>
                          <a:latin typeface="David" pitchFamily="34" charset="-79"/>
                          <a:cs typeface="David" pitchFamily="34" charset="-79"/>
                        </a:rPr>
                        <a:t>כג</a:t>
                      </a:r>
                      <a:r>
                        <a:rPr lang="he-IL" sz="2000" dirty="0" smtClean="0">
                          <a:effectLst/>
                          <a:latin typeface="David" pitchFamily="34" charset="-79"/>
                          <a:cs typeface="David" pitchFamily="34" charset="-79"/>
                        </a:rPr>
                        <a:t> עַל-פִּי יְהוָה יַחֲנוּ וְעַל-פִּי יְהוָה יִסָּעוּ אֶת-מִשְׁמֶרֶת יְהוָה שָׁמָרוּ עַל-פִּי יְהוָה בְּיַד-מֹשֶׁה.</a:t>
                      </a:r>
                      <a:endParaRPr lang="he-IL" sz="2000" dirty="0">
                        <a:latin typeface="David" pitchFamily="34" charset="-79"/>
                        <a:cs typeface="David" pitchFamily="34" charset="-79"/>
                      </a:endParaRPr>
                    </a:p>
                  </a:txBody>
                  <a:tcPr/>
                </a:tc>
              </a:tr>
            </a:tbl>
          </a:graphicData>
        </a:graphic>
      </p:graphicFrame>
    </p:spTree>
    <p:extLst>
      <p:ext uri="{BB962C8B-B14F-4D97-AF65-F5344CB8AC3E}">
        <p14:creationId xmlns:p14="http://schemas.microsoft.com/office/powerpoint/2010/main" val="17201162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8"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heel(8)">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077200" cy="6096000"/>
          </a:xfrm>
        </p:spPr>
        <p:txBody>
          <a:bodyPr>
            <a:normAutofit/>
          </a:bodyPr>
          <a:lstStyle/>
          <a:p>
            <a:r>
              <a:rPr lang="en-GB" b="1" dirty="0" smtClean="0">
                <a:solidFill>
                  <a:schemeClr val="accent5"/>
                </a:solidFill>
              </a:rPr>
              <a:t>Had </a:t>
            </a:r>
            <a:r>
              <a:rPr lang="en-GB" b="1" dirty="0">
                <a:solidFill>
                  <a:schemeClr val="accent5"/>
                </a:solidFill>
              </a:rPr>
              <a:t>we not sinned, Moshe would </a:t>
            </a:r>
            <a:r>
              <a:rPr lang="en-GB" b="1" dirty="0" smtClean="0">
                <a:solidFill>
                  <a:schemeClr val="accent5"/>
                </a:solidFill>
              </a:rPr>
              <a:t>have come </a:t>
            </a:r>
            <a:r>
              <a:rPr lang="en-GB" b="1" dirty="0">
                <a:solidFill>
                  <a:schemeClr val="accent5"/>
                </a:solidFill>
              </a:rPr>
              <a:t>down with </a:t>
            </a:r>
            <a:r>
              <a:rPr lang="en-GB" b="1" dirty="0" smtClean="0">
                <a:solidFill>
                  <a:schemeClr val="accent5"/>
                </a:solidFill>
              </a:rPr>
              <a:t>the Torah and the Mitzvah. He </a:t>
            </a:r>
            <a:r>
              <a:rPr lang="en-GB" b="1" dirty="0">
                <a:solidFill>
                  <a:schemeClr val="accent5"/>
                </a:solidFill>
              </a:rPr>
              <a:t>would have taught the people and </a:t>
            </a:r>
            <a:r>
              <a:rPr lang="en-GB" b="1" dirty="0" smtClean="0">
                <a:solidFill>
                  <a:schemeClr val="accent5"/>
                </a:solidFill>
              </a:rPr>
              <a:t>they’d </a:t>
            </a:r>
            <a:r>
              <a:rPr lang="en-GB" b="1" dirty="0">
                <a:solidFill>
                  <a:schemeClr val="accent5"/>
                </a:solidFill>
              </a:rPr>
              <a:t>have gone into EY</a:t>
            </a:r>
            <a:r>
              <a:rPr lang="en-GB" b="1" dirty="0" smtClean="0">
                <a:solidFill>
                  <a:schemeClr val="accent5"/>
                </a:solidFill>
              </a:rPr>
              <a:t>.</a:t>
            </a:r>
          </a:p>
          <a:p>
            <a:endParaRPr lang="en-GB" b="1" dirty="0" smtClean="0">
              <a:solidFill>
                <a:schemeClr val="accent4"/>
              </a:solidFill>
            </a:endParaRPr>
          </a:p>
          <a:p>
            <a:r>
              <a:rPr lang="en-GB" b="1" dirty="0" smtClean="0">
                <a:solidFill>
                  <a:schemeClr val="accent4"/>
                </a:solidFill>
              </a:rPr>
              <a:t>As a result of the egel, G-d’s Shechina left and our entry into Eretz Yisrael was delayed.</a:t>
            </a:r>
          </a:p>
          <a:p>
            <a:endParaRPr lang="en-GB" b="1" dirty="0" smtClean="0">
              <a:solidFill>
                <a:schemeClr val="accent5"/>
              </a:solidFill>
            </a:endParaRPr>
          </a:p>
          <a:p>
            <a:r>
              <a:rPr lang="en-GB" b="1" dirty="0" smtClean="0">
                <a:solidFill>
                  <a:schemeClr val="accent5"/>
                </a:solidFill>
              </a:rPr>
              <a:t>After we were forgiven G-d’s Shechina had to return, we have to learn the laws and we have to travel to Israel.</a:t>
            </a:r>
            <a:endParaRPr lang="en-US" b="1" dirty="0">
              <a:solidFill>
                <a:schemeClr val="accent5"/>
              </a:solidFill>
            </a:endParaRPr>
          </a:p>
          <a:p>
            <a:pPr marL="0" indent="0">
              <a:buNone/>
            </a:pPr>
            <a:endParaRPr lang="he-IL" dirty="0"/>
          </a:p>
        </p:txBody>
      </p:sp>
    </p:spTree>
    <p:extLst>
      <p:ext uri="{BB962C8B-B14F-4D97-AF65-F5344CB8AC3E}">
        <p14:creationId xmlns:p14="http://schemas.microsoft.com/office/powerpoint/2010/main" val="36602362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ipe(left)">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wipe(left)">
                                      <p:cBhvr>
                                        <p:cTn id="1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7900</TotalTime>
  <Words>1021</Words>
  <Application>Microsoft Office PowerPoint</Application>
  <PresentationFormat>On-screen Show (4:3)</PresentationFormat>
  <Paragraphs>206</Paragraphs>
  <Slides>19</Slides>
  <Notes>0</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Office Theme</vt:lpstr>
      <vt:lpstr>שמות - ויקרא</vt:lpstr>
      <vt:lpstr>Understanding the Mishkan</vt:lpstr>
      <vt:lpstr>Understanding the Mishkan</vt:lpstr>
      <vt:lpstr>The Last Pesukim of Shemot</vt:lpstr>
      <vt:lpstr>The Last Pesukim of Shemot</vt:lpstr>
      <vt:lpstr>Happy Ending?</vt:lpstr>
      <vt:lpstr>The Last Pesukim of Shemot</vt:lpstr>
      <vt:lpstr>The Connection to Bamidbar</vt:lpstr>
      <vt:lpstr>PowerPoint Presentation</vt:lpstr>
      <vt:lpstr>PowerPoint Presentation</vt:lpstr>
      <vt:lpstr>Parshat Vayikra</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שמות</dc:title>
  <dc:creator>Alexis</dc:creator>
  <cp:lastModifiedBy>Alexis</cp:lastModifiedBy>
  <cp:revision>318</cp:revision>
  <dcterms:created xsi:type="dcterms:W3CDTF">2006-08-16T00:00:00Z</dcterms:created>
  <dcterms:modified xsi:type="dcterms:W3CDTF">2013-09-17T18:20:12Z</dcterms:modified>
</cp:coreProperties>
</file>